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30A88A25.xml" ContentType="application/vnd.ms-powerpoint.comments+xml"/>
  <Override PartName="/ppt/comments/modernComment_109_B5573773.xml" ContentType="application/vnd.ms-powerpoint.comments+xml"/>
  <Override PartName="/ppt/comments/modernComment_10B_CEBC2B40.xml" ContentType="application/vnd.ms-powerpoint.comments+xml"/>
  <Override PartName="/ppt/comments/modernComment_116_2010B7D8.xml" ContentType="application/vnd.ms-powerpoint.comments+xml"/>
  <Override PartName="/ppt/comments/modernComment_10E_3756EF4E.xml" ContentType="application/vnd.ms-powerpoint.comments+xml"/>
  <Override PartName="/ppt/comments/modernComment_117_31C5BF28.xml" ContentType="application/vnd.ms-powerpoint.comments+xml"/>
  <Override PartName="/ppt/comments/modernComment_101_CB007CA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4_894FD7A4.xml" ContentType="application/vnd.ms-powerpoint.comments+xml"/>
  <Override PartName="/ppt/comments/modernComment_105_1E09C2B3.xml" ContentType="application/vnd.ms-powerpoint.comments+xml"/>
  <Override PartName="/ppt/comments/modernComment_10F_C9643A0B.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10_4D51AF04.xml" ContentType="application/vnd.ms-powerpoint.comments+xml"/>
  <Override PartName="/ppt/comments/modernComment_111_E69BCE9C.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12_5A0E6BA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56" r:id="rId3"/>
    <p:sldId id="265" r:id="rId4"/>
    <p:sldId id="267" r:id="rId5"/>
    <p:sldId id="278" r:id="rId6"/>
    <p:sldId id="270" r:id="rId7"/>
    <p:sldId id="279" r:id="rId8"/>
    <p:sldId id="257" r:id="rId9"/>
    <p:sldId id="260" r:id="rId10"/>
    <p:sldId id="261" r:id="rId11"/>
    <p:sldId id="271" r:id="rId12"/>
    <p:sldId id="272" r:id="rId13"/>
    <p:sldId id="273" r:id="rId14"/>
    <p:sldId id="27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20184D-7E2E-79E0-B3DF-3E2B6D4E130D}" name="Morgan Raska" initials="MR" userId="S::mraska@my365.bellevue.edu::bfe990c3-1862-42cd-9ba7-cd44b148d74f" providerId="AD"/>
  <p188:author id="{CE0A657A-95CA-AD73-421E-068C367A6407}" name="Christopher Nosky" initials="CN" userId="Christopher Nosky" providerId="None"/>
  <p188:author id="{A2B57CDF-D106-3098-5B62-28C2BDB0D8F7}" name="Vinesh Vinesh Therattil" initials="VVT" userId="Vinesh Vinesh Therattil"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BA601-1D45-44E9-94AE-27D6DD5DFD5B}" v="2" dt="2022-03-01T00:53:16.198"/>
    <p1510:client id="{95C62A9C-29E9-48A0-99E7-3947039D8FF3}" v="42" dt="2022-03-01T12:52:33.923"/>
    <p1510:client id="{B79BEAA7-6A97-4077-B8A2-38C081A94A0D}" v="60" dt="2022-03-04T04:55:31.2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23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100_30A88A25.xml><?xml version="1.0" encoding="utf-8"?>
<p188:cmLst xmlns:a="http://schemas.openxmlformats.org/drawingml/2006/main" xmlns:r="http://schemas.openxmlformats.org/officeDocument/2006/relationships" xmlns:p188="http://schemas.microsoft.com/office/powerpoint/2018/8/main">
  <p188:cm id="{001F7962-77A8-46EA-9D13-3FC4479E0687}" authorId="{CE0A657A-95CA-AD73-421E-068C367A6407}" created="2022-02-27T22:32:19.100">
    <pc:sldMkLst xmlns:pc="http://schemas.microsoft.com/office/powerpoint/2013/main/command">
      <pc:docMk/>
      <pc:sldMk cId="816351781" sldId="256"/>
    </pc:sldMkLst>
    <p188:txBody>
      <a:bodyPr/>
      <a:lstStyle/>
      <a:p>
        <a:r>
          <a:rPr lang="en-US"/>
          <a:t>As we sat down to begin work on this project we had the grand idea to "do all of the things" that came to mind. 
A first thought was a timeseries analysis for use in demand planning. There are certainly practical uses for such an analysis in any business but for a service like ride share it would be an imperative. 
Another area we wanted to explore was the idea of the ability to predict ride duration or anticipated arrival time. There can be practical applications for this for customer facing purposes. 
The final area we wanted to explore was whether or not it could be predicted which ride provider would be able to provide your ride. Again, this would be a customer facing aspect. 
In the end a greater emphasis was placed on the time series analysis for demand planning as there is a greater benefit to the business to know when their peak times are. </a:t>
        </a:r>
      </a:p>
    </p188:txBody>
  </p188:cm>
</p188:cmLst>
</file>

<file path=ppt/comments/modernComment_101_CB007CA1.xml><?xml version="1.0" encoding="utf-8"?>
<p188:cmLst xmlns:a="http://schemas.openxmlformats.org/drawingml/2006/main" xmlns:r="http://schemas.openxmlformats.org/officeDocument/2006/relationships" xmlns:p188="http://schemas.microsoft.com/office/powerpoint/2018/8/main">
  <p188:cm id="{6C170566-3201-4404-8D2A-2010E457374D}" authorId="{CE0A657A-95CA-AD73-421E-068C367A6407}" created="2022-02-27T21:58:07.605">
    <pc:sldMkLst xmlns:pc="http://schemas.microsoft.com/office/powerpoint/2013/main/command">
      <pc:docMk/>
      <pc:sldMk cId="3405806753" sldId="257"/>
    </pc:sldMkLst>
    <p188:txBody>
      <a:bodyPr/>
      <a:lstStyle/>
      <a:p>
        <a:r>
          <a:rPr lang="en-US"/>
          <a:t>Trip duration was one of the first things we thought to predict when identifying this dataset. 
This chart is deceptive, the counts for each day of the week are aggregates for the month. From it however we can find mean values in each day to see how this may look  across each month. </a:t>
        </a:r>
      </a:p>
    </p188:txBody>
  </p188:cm>
</p188:cmLst>
</file>

<file path=ppt/comments/modernComment_104_894FD7A4.xml><?xml version="1.0" encoding="utf-8"?>
<p188:cmLst xmlns:a="http://schemas.openxmlformats.org/drawingml/2006/main" xmlns:r="http://schemas.openxmlformats.org/officeDocument/2006/relationships" xmlns:p188="http://schemas.microsoft.com/office/powerpoint/2018/8/main">
  <p188:cm id="{1497DF29-C506-4169-B70B-60D88467082C}" authorId="{CE0A657A-95CA-AD73-421E-068C367A6407}" created="2022-02-27T22:03:21.237">
    <ac:deMkLst xmlns:ac="http://schemas.microsoft.com/office/drawing/2013/main/command">
      <pc:docMk xmlns:pc="http://schemas.microsoft.com/office/powerpoint/2013/main/command"/>
      <pc:sldMk xmlns:pc="http://schemas.microsoft.com/office/powerpoint/2013/main/command" cId="2303711140" sldId="260"/>
      <ac:picMk id="5" creationId="{96D57EDA-1AA3-4F41-A073-412BF3FFDE87}"/>
    </ac:deMkLst>
    <p188:txBody>
      <a:bodyPr/>
      <a:lstStyle/>
      <a:p>
        <a:r>
          <a:rPr lang="en-US"/>
          <a:t>Based on this chart we can see the skew of the data even after removing outliers.
Because of this it was determined to limit our data to include only rides that were longer than 60 seconds but less than 2700 seconds. 
Even then we were unable to get rid of the skew entirely. </a:t>
        </a:r>
      </a:p>
    </p188:txBody>
  </p188:cm>
</p188:cmLst>
</file>

<file path=ppt/comments/modernComment_105_1E09C2B3.xml><?xml version="1.0" encoding="utf-8"?>
<p188:cmLst xmlns:a="http://schemas.openxmlformats.org/drawingml/2006/main" xmlns:r="http://schemas.openxmlformats.org/officeDocument/2006/relationships" xmlns:p188="http://schemas.microsoft.com/office/powerpoint/2018/8/main">
  <p188:cm id="{9DA7CCFF-BD05-484B-8F71-72E15DC8BBA5}" authorId="{CE0A657A-95CA-AD73-421E-068C367A6407}" created="2022-02-27T22:10:57.320">
    <pc:sldMkLst xmlns:pc="http://schemas.microsoft.com/office/powerpoint/2013/main/command">
      <pc:docMk/>
      <pc:sldMk cId="503956147" sldId="261"/>
    </pc:sldMkLst>
    <p188:txBody>
      <a:bodyPr/>
      <a:lstStyle/>
      <a:p>
        <a:r>
          <a:rPr lang="en-US"/>
          <a:t>Owing to the skew, the decision to utilize a Random Forrest model was made. 
This decision was made easier given the understanding that in production the data had a similar likelihood of presenting the same level of bias. </a:t>
        </a:r>
      </a:p>
    </p188:txBody>
  </p188:cm>
</p188:cmLst>
</file>

<file path=ppt/comments/modernComment_109_B5573773.xml><?xml version="1.0" encoding="utf-8"?>
<p188:cmLst xmlns:a="http://schemas.openxmlformats.org/drawingml/2006/main" xmlns:r="http://schemas.openxmlformats.org/officeDocument/2006/relationships" xmlns:p188="http://schemas.microsoft.com/office/powerpoint/2018/8/main">
  <p188:cm id="{0A0E5253-69A3-4A55-8B42-A91BA2BFB502}" authorId="{A2B57CDF-D106-3098-5B62-28C2BDB0D8F7}" created="2022-03-01T04:39:56.471">
    <pc:sldMkLst xmlns:pc="http://schemas.microsoft.com/office/powerpoint/2013/main/command">
      <pc:docMk/>
      <pc:sldMk cId="3042391923" sldId="265"/>
    </pc:sldMkLst>
    <p188:replyLst/>
    <p188:txBody>
      <a:bodyPr/>
      <a:lstStyle/>
      <a:p>
        <a:r>
          <a:rPr lang="en-US"/>
          <a:t>As part of data preparation, 80 data files containing daily pick-up-date times from 2015/01 to 2021/06 was read and transformed into new data set containing monthly vehicle demand for FHV vehicles in New York city.
Exploratory data analysis was conducted to analyze if the timeseries is stationary or not. If it has seasonality associated to it. With the help of constant mean, variance observations, plotting correlograms (Auto Correlation Function, Partial Correlation Function) and trend decomposition. 
This helped to conclude timeseries was not stationary and has seasonality associated to it.</a:t>
        </a:r>
      </a:p>
    </p188:txBody>
  </p188:cm>
</p188:cmLst>
</file>

<file path=ppt/comments/modernComment_10B_CEBC2B40.xml><?xml version="1.0" encoding="utf-8"?>
<p188:cmLst xmlns:a="http://schemas.openxmlformats.org/drawingml/2006/main" xmlns:r="http://schemas.openxmlformats.org/officeDocument/2006/relationships" xmlns:p188="http://schemas.microsoft.com/office/powerpoint/2018/8/main">
  <p188:cm id="{8F9A2B5E-6E9A-4B52-9C5A-335DC8DDA9FC}" authorId="{A2B57CDF-D106-3098-5B62-28C2BDB0D8F7}" created="2022-03-01T04:58:17.656">
    <pc:sldMkLst xmlns:pc="http://schemas.microsoft.com/office/powerpoint/2013/main/command">
      <pc:docMk/>
      <pc:sldMk cId="3468438336" sldId="267"/>
    </pc:sldMkLst>
    <p188:replyLst/>
    <p188:txBody>
      <a:bodyPr/>
      <a:lstStyle/>
      <a:p>
        <a:r>
          <a:rPr lang="en-US"/>
          <a:t>There are several models available to solve a timeseries model. Since trend and seasonality was recognized in the data set, SARIMA model was chosen to solve the problem. 
Also considering the objective which is about predicting vehicle demand for several months ahead, giving enough time to service providers to adequately plan fleet. 
Prophet  was also considered as It is quick, tunable and can handle non-linear, missing data, outliers, changing trends and holiday effects as well provides more insights with changing points etc.
</a:t>
        </a:r>
      </a:p>
    </p188:txBody>
  </p188:cm>
</p188:cmLst>
</file>

<file path=ppt/comments/modernComment_10E_3756EF4E.xml><?xml version="1.0" encoding="utf-8"?>
<p188:cmLst xmlns:a="http://schemas.openxmlformats.org/drawingml/2006/main" xmlns:r="http://schemas.openxmlformats.org/officeDocument/2006/relationships" xmlns:p188="http://schemas.microsoft.com/office/powerpoint/2018/8/main">
  <p188:cm id="{AC7BC868-0125-4E99-B389-2E27212F06B5}" authorId="{A2B57CDF-D106-3098-5B62-28C2BDB0D8F7}" created="2022-03-01T05:42:54.365">
    <pc:sldMkLst xmlns:pc="http://schemas.microsoft.com/office/powerpoint/2013/main/command">
      <pc:docMk/>
      <pc:sldMk cId="928444238" sldId="270"/>
    </pc:sldMkLst>
    <p188:txBody>
      <a:bodyPr/>
      <a:lstStyle/>
      <a:p>
        <a:r>
          <a:rPr lang="en-US"/>
          <a:t>Prophet is good at detecting change points in the trends as well displaying additional information in terms of various trend components.
</a:t>
        </a:r>
      </a:p>
    </p188:txBody>
  </p188:cm>
</p188:cmLst>
</file>

<file path=ppt/comments/modernComment_10F_C9643A0B.xml><?xml version="1.0" encoding="utf-8"?>
<p188:cmLst xmlns:a="http://schemas.openxmlformats.org/drawingml/2006/main" xmlns:r="http://schemas.openxmlformats.org/officeDocument/2006/relationships" xmlns:p188="http://schemas.microsoft.com/office/powerpoint/2018/8/main">
  <p188:cm id="{023C157B-4CD5-457B-94B1-5CD04E70783D}" authorId="{2220184D-7E2E-79E0-B3DF-3E2B6D4E130D}" created="2022-02-26T20:25:13.496">
    <pc:sldMkLst xmlns:pc="http://schemas.microsoft.com/office/powerpoint/2013/main/command">
      <pc:docMk/>
      <pc:sldMk cId="3378788875" sldId="271"/>
    </pc:sldMkLst>
    <p188:txBody>
      <a:bodyPr/>
      <a:lstStyle/>
      <a:p>
        <a:r>
          <a:rPr lang="en-US"/>
          <a:t>Data preparation on the monthly record of FHV data from taxi and limousin commission had to be done before any analysis or predictive modeling could be completed.  
Feature engineering of date fields was preformed,  This made it easier to handle the  syntax of the data
The combination of data sets occurred to allow for all features to be properly analyzed and to increaese understanding and reproducability of the predictive model. 
The main focus for the linear regression model was the Uber provider, and how available their services are in the areas being investigated. </a:t>
        </a:r>
      </a:p>
    </p188:txBody>
  </p188:cm>
</p188:cmLst>
</file>

<file path=ppt/comments/modernComment_110_4D51AF04.xml><?xml version="1.0" encoding="utf-8"?>
<p188:cmLst xmlns:a="http://schemas.openxmlformats.org/drawingml/2006/main" xmlns:r="http://schemas.openxmlformats.org/officeDocument/2006/relationships" xmlns:p188="http://schemas.microsoft.com/office/powerpoint/2018/8/main">
  <p188:cm id="{14423D16-6960-462F-BBEE-EB87D2A08F39}" authorId="{2220184D-7E2E-79E0-B3DF-3E2B6D4E130D}" created="2022-02-26T20:51:37.899">
    <pc:sldMkLst xmlns:pc="http://schemas.microsoft.com/office/powerpoint/2013/main/command">
      <pc:docMk/>
      <pc:sldMk cId="1297198852" sldId="272"/>
    </pc:sldMkLst>
    <p188:replyLst>
      <p188:reply id="{2D9E7C6D-6740-44B3-9525-CAE640B9D398}" authorId="{2220184D-7E2E-79E0-B3DF-3E2B6D4E130D}" created="2022-02-26T21:05:36.818">
        <p188:txBody>
          <a:bodyPr/>
          <a:lstStyle/>
          <a:p>
            <a:r>
              <a:rPr lang="en-US"/>
              <a:t>The use of 4 principal components are enough to properly represent the monthly  trainiing data set. </a:t>
            </a:r>
          </a:p>
        </p188:txBody>
      </p188:reply>
    </p188:replyLst>
    <p188:txBody>
      <a:bodyPr/>
      <a:lstStyle/>
      <a:p>
        <a:r>
          <a:rPr lang="en-US"/>
          <a:t>Due to the volume of data in the set orincipal component anlysis was preformed. 
The goal was to extract the important information from the data and to express this information as a set of summary indices 
This allows for dimension without significant loss of information. </a:t>
        </a:r>
      </a:p>
    </p188:txBody>
  </p188:cm>
</p188:cmLst>
</file>

<file path=ppt/comments/modernComment_111_E69BCE9C.xml><?xml version="1.0" encoding="utf-8"?>
<p188:cmLst xmlns:a="http://schemas.openxmlformats.org/drawingml/2006/main" xmlns:r="http://schemas.openxmlformats.org/officeDocument/2006/relationships" xmlns:p188="http://schemas.microsoft.com/office/powerpoint/2018/8/main">
  <p188:cm id="{1FB2B053-4CA7-4A44-B735-CB77D3B7182D}" authorId="{2220184D-7E2E-79E0-B3DF-3E2B6D4E130D}" created="2022-02-26T20:57:17.085">
    <pc:sldMkLst xmlns:pc="http://schemas.microsoft.com/office/powerpoint/2013/main/command">
      <pc:docMk/>
      <pc:sldMk cId="3868970652" sldId="273"/>
    </pc:sldMkLst>
    <p188:replyLst>
      <p188:reply id="{A90A500D-AC61-4AFE-943D-EDA0FBE24201}" authorId="{2220184D-7E2E-79E0-B3DF-3E2B6D4E130D}" created="2022-02-26T21:07:36.974">
        <p188:txBody>
          <a:bodyPr/>
          <a:lstStyle/>
          <a:p>
            <a:r>
              <a:rPr lang="en-US"/>
              <a:t>Both calculations support the integrity of the logistic regression model. </a:t>
            </a:r>
          </a:p>
        </p188:txBody>
      </p188:reply>
    </p188:replyLst>
    <p188:txBody>
      <a:bodyPr/>
      <a:lstStyle/>
      <a:p>
        <a:r>
          <a:rPr lang="en-US"/>
          <a:t>The value of .56 AUC shows that about 40% of the predictions could be a false positive. In the Precision Recall curve it shows the threshold with low recall, the precision is correspondingly high, and at very high recall, the precision begins to drop. This tells calculates that this logistic regression model has a precision of about .75.  ​
 </a:t>
        </a:r>
      </a:p>
    </p188:txBody>
  </p188:cm>
</p188:cmLst>
</file>

<file path=ppt/comments/modernComment_112_5A0E6BA7.xml><?xml version="1.0" encoding="utf-8"?>
<p188:cmLst xmlns:a="http://schemas.openxmlformats.org/drawingml/2006/main" xmlns:r="http://schemas.openxmlformats.org/officeDocument/2006/relationships" xmlns:p188="http://schemas.microsoft.com/office/powerpoint/2018/8/main">
  <p188:cm id="{EE39F535-5678-4200-A96D-34C183FF6C29}" authorId="{2220184D-7E2E-79E0-B3DF-3E2B6D4E130D}" created="2022-02-26T21:01:57.725">
    <pc:sldMkLst xmlns:pc="http://schemas.microsoft.com/office/powerpoint/2013/main/command">
      <pc:docMk/>
      <pc:sldMk cId="1510894503" sldId="274"/>
    </pc:sldMkLst>
    <p188:txBody>
      <a:bodyPr/>
      <a:lstStyle/>
      <a:p>
        <a:r>
          <a:rPr lang="en-US"/>
          <a:t>This model can give an insight into what areas are more succeptible to the uber ride share service over others. 
This can allow those who are going to use a ride share app to plan accordingly  as well as the drivers providing the ride share service. </a:t>
        </a:r>
      </a:p>
    </p188:txBody>
  </p188:cm>
</p188:cmLst>
</file>

<file path=ppt/comments/modernComment_116_2010B7D8.xml><?xml version="1.0" encoding="utf-8"?>
<p188:cmLst xmlns:a="http://schemas.openxmlformats.org/drawingml/2006/main" xmlns:r="http://schemas.openxmlformats.org/officeDocument/2006/relationships" xmlns:p188="http://schemas.microsoft.com/office/powerpoint/2018/8/main">
  <p188:cm id="{E68400A6-94E5-40E1-9C94-53438CA78F6A}" authorId="{A2B57CDF-D106-3098-5B62-28C2BDB0D8F7}" created="2022-03-01T05:32:55.849">
    <pc:sldMkLst xmlns:pc="http://schemas.microsoft.com/office/powerpoint/2013/main/command">
      <pc:docMk/>
      <pc:sldMk cId="537966552" sldId="278"/>
    </pc:sldMkLst>
    <p188:txBody>
      <a:bodyPr/>
      <a:lstStyle/>
      <a:p>
        <a:r>
          <a:rPr lang="en-US"/>
          <a:t>As part of model evaluation diagnostics plots, residue plots along with comparison prediction and actual were plotted with a high mean squared error value 46762953776685.85 and mean absolution percentage error of 74.07203806592896. Both the values are alarming and unacceptable. 
</a:t>
        </a:r>
      </a:p>
    </p188:txBody>
  </p188:cm>
</p188:cmLst>
</file>

<file path=ppt/comments/modernComment_117_31C5BF28.xml><?xml version="1.0" encoding="utf-8"?>
<p188:cmLst xmlns:a="http://schemas.openxmlformats.org/drawingml/2006/main" xmlns:r="http://schemas.openxmlformats.org/officeDocument/2006/relationships" xmlns:p188="http://schemas.microsoft.com/office/powerpoint/2018/8/main">
  <p188:cm id="{155234F2-FB74-456C-8842-82AD364FE1ED}" authorId="{A2B57CDF-D106-3098-5B62-28C2BDB0D8F7}" created="2022-03-01T06:01:53.381">
    <pc:sldMkLst xmlns:pc="http://schemas.microsoft.com/office/powerpoint/2013/main/command">
      <pc:docMk/>
      <pc:sldMk cId="835043112" sldId="279"/>
    </pc:sldMkLst>
    <p188:txBody>
      <a:bodyPr/>
      <a:lstStyle/>
      <a:p>
        <a:r>
          <a:rPr lang="en-US"/>
          <a:t>Prophet model’s forecasting approach was easy to implement as well was fast. The Mean Absolute percentage error was with in 10%. Thus, proposing to pursue this further so that we can refine it if required. 
</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63CF55-E68C-4C44-8293-5D480627DBF0}"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0AB1522E-552F-42E4-9D46-E00E52196893}">
      <dgm:prSet/>
      <dgm:spPr/>
      <dgm:t>
        <a:bodyPr/>
        <a:lstStyle/>
        <a:p>
          <a:r>
            <a:rPr lang="en-US">
              <a:solidFill>
                <a:schemeClr val="accent2">
                  <a:lumMod val="40000"/>
                  <a:lumOff val="60000"/>
                </a:schemeClr>
              </a:solidFill>
            </a:rPr>
            <a:t>To get to an estimated time of arrival or trip duration we needed to create a new feature. </a:t>
          </a:r>
        </a:p>
      </dgm:t>
    </dgm:pt>
    <dgm:pt modelId="{90B7DD4A-E053-47C6-B822-DE50BDE444CB}" type="parTrans" cxnId="{5CFD1171-694F-4258-A543-8637F6ECBC2A}">
      <dgm:prSet/>
      <dgm:spPr/>
      <dgm:t>
        <a:bodyPr/>
        <a:lstStyle/>
        <a:p>
          <a:endParaRPr lang="en-US" sz="1000"/>
        </a:p>
      </dgm:t>
    </dgm:pt>
    <dgm:pt modelId="{DFF1AF04-6DC6-4EF3-84DA-D945434EA201}" type="sibTrans" cxnId="{5CFD1171-694F-4258-A543-8637F6ECBC2A}">
      <dgm:prSet/>
      <dgm:spPr/>
      <dgm:t>
        <a:bodyPr/>
        <a:lstStyle/>
        <a:p>
          <a:endParaRPr lang="en-US"/>
        </a:p>
      </dgm:t>
    </dgm:pt>
    <dgm:pt modelId="{479693D2-1D2A-4933-A97C-4770C1FA9791}">
      <dgm:prSet/>
      <dgm:spPr/>
      <dgm:t>
        <a:bodyPr/>
        <a:lstStyle/>
        <a:p>
          <a:r>
            <a:rPr lang="en-US">
              <a:solidFill>
                <a:schemeClr val="tx1">
                  <a:lumMod val="50000"/>
                  <a:lumOff val="50000"/>
                </a:schemeClr>
              </a:solidFill>
            </a:rPr>
            <a:t>The dataset came initially with both pickup and drop off features as a date time.</a:t>
          </a:r>
        </a:p>
      </dgm:t>
    </dgm:pt>
    <dgm:pt modelId="{0037F989-849F-4AC8-B32C-2643836BFB93}" type="parTrans" cxnId="{859D189A-9105-4926-B1EE-B2D37AE37A35}">
      <dgm:prSet/>
      <dgm:spPr/>
      <dgm:t>
        <a:bodyPr/>
        <a:lstStyle/>
        <a:p>
          <a:endParaRPr lang="en-US" sz="1000"/>
        </a:p>
      </dgm:t>
    </dgm:pt>
    <dgm:pt modelId="{31599CCC-7458-49FC-919D-3EBC3CA016FB}" type="sibTrans" cxnId="{859D189A-9105-4926-B1EE-B2D37AE37A35}">
      <dgm:prSet/>
      <dgm:spPr/>
      <dgm:t>
        <a:bodyPr/>
        <a:lstStyle/>
        <a:p>
          <a:endParaRPr lang="en-US"/>
        </a:p>
      </dgm:t>
    </dgm:pt>
    <dgm:pt modelId="{4CE9A559-19BC-4A4A-A2F3-B6282F6437BE}">
      <dgm:prSet/>
      <dgm:spPr/>
      <dgm:t>
        <a:bodyPr/>
        <a:lstStyle/>
        <a:p>
          <a:r>
            <a:rPr lang="en-US">
              <a:solidFill>
                <a:schemeClr val="accent4">
                  <a:lumMod val="20000"/>
                  <a:lumOff val="80000"/>
                </a:schemeClr>
              </a:solidFill>
            </a:rPr>
            <a:t>To make the most use of the datetime values they were parsed and split by year, month, day and hour of the day.</a:t>
          </a:r>
        </a:p>
      </dgm:t>
    </dgm:pt>
    <dgm:pt modelId="{E333C842-7FE8-4CB4-A006-821DA3B0F9F0}" type="parTrans" cxnId="{E7D1EB56-A243-4429-9E8C-7942009325D0}">
      <dgm:prSet/>
      <dgm:spPr/>
      <dgm:t>
        <a:bodyPr/>
        <a:lstStyle/>
        <a:p>
          <a:endParaRPr lang="en-US" sz="1000"/>
        </a:p>
      </dgm:t>
    </dgm:pt>
    <dgm:pt modelId="{5195B062-BF84-4EC8-B2BC-CB68D866B57B}" type="sibTrans" cxnId="{E7D1EB56-A243-4429-9E8C-7942009325D0}">
      <dgm:prSet/>
      <dgm:spPr/>
      <dgm:t>
        <a:bodyPr/>
        <a:lstStyle/>
        <a:p>
          <a:endParaRPr lang="en-US"/>
        </a:p>
      </dgm:t>
    </dgm:pt>
    <dgm:pt modelId="{42413F1A-B212-4018-A39B-B99DA1635E92}">
      <dgm:prSet/>
      <dgm:spPr/>
      <dgm:t>
        <a:bodyPr/>
        <a:lstStyle/>
        <a:p>
          <a:r>
            <a:rPr lang="en-US">
              <a:solidFill>
                <a:schemeClr val="accent1">
                  <a:lumMod val="40000"/>
                  <a:lumOff val="60000"/>
                </a:schemeClr>
              </a:solidFill>
            </a:rPr>
            <a:t>After feature engineering, unnecessary features were dropped.</a:t>
          </a:r>
        </a:p>
      </dgm:t>
    </dgm:pt>
    <dgm:pt modelId="{244A77D7-9935-49C9-8983-FE6700FD4292}" type="parTrans" cxnId="{B57CF941-7A20-4AC2-88BD-995BEDB9368C}">
      <dgm:prSet/>
      <dgm:spPr/>
      <dgm:t>
        <a:bodyPr/>
        <a:lstStyle/>
        <a:p>
          <a:endParaRPr lang="en-US" sz="1000"/>
        </a:p>
      </dgm:t>
    </dgm:pt>
    <dgm:pt modelId="{9374962C-3266-4B4D-B6CE-9FE71786D844}" type="sibTrans" cxnId="{B57CF941-7A20-4AC2-88BD-995BEDB9368C}">
      <dgm:prSet/>
      <dgm:spPr/>
      <dgm:t>
        <a:bodyPr/>
        <a:lstStyle/>
        <a:p>
          <a:endParaRPr lang="en-US"/>
        </a:p>
      </dgm:t>
    </dgm:pt>
    <dgm:pt modelId="{60646D21-DFB1-41C8-843F-9F1DE1CCC42B}" type="pres">
      <dgm:prSet presAssocID="{F463CF55-E68C-4C44-8293-5D480627DBF0}" presName="vert0" presStyleCnt="0">
        <dgm:presLayoutVars>
          <dgm:dir/>
          <dgm:animOne val="branch"/>
          <dgm:animLvl val="lvl"/>
        </dgm:presLayoutVars>
      </dgm:prSet>
      <dgm:spPr/>
    </dgm:pt>
    <dgm:pt modelId="{10E10DBA-1904-4EDD-A543-2B4C9ADCA547}" type="pres">
      <dgm:prSet presAssocID="{0AB1522E-552F-42E4-9D46-E00E52196893}" presName="thickLine" presStyleLbl="alignNode1" presStyleIdx="0" presStyleCnt="4"/>
      <dgm:spPr/>
    </dgm:pt>
    <dgm:pt modelId="{310822AE-B71C-4800-9679-2885FADEB840}" type="pres">
      <dgm:prSet presAssocID="{0AB1522E-552F-42E4-9D46-E00E52196893}" presName="horz1" presStyleCnt="0"/>
      <dgm:spPr/>
    </dgm:pt>
    <dgm:pt modelId="{CF7CA752-4F9B-46B8-A19B-9B986B975645}" type="pres">
      <dgm:prSet presAssocID="{0AB1522E-552F-42E4-9D46-E00E52196893}" presName="tx1" presStyleLbl="revTx" presStyleIdx="0" presStyleCnt="4"/>
      <dgm:spPr/>
    </dgm:pt>
    <dgm:pt modelId="{E50DCC93-BCA9-4F38-AFAC-9157181EFCDB}" type="pres">
      <dgm:prSet presAssocID="{0AB1522E-552F-42E4-9D46-E00E52196893}" presName="vert1" presStyleCnt="0"/>
      <dgm:spPr/>
    </dgm:pt>
    <dgm:pt modelId="{1C60BC84-0F7A-420E-B68A-73B8DC482B40}" type="pres">
      <dgm:prSet presAssocID="{479693D2-1D2A-4933-A97C-4770C1FA9791}" presName="thickLine" presStyleLbl="alignNode1" presStyleIdx="1" presStyleCnt="4"/>
      <dgm:spPr/>
    </dgm:pt>
    <dgm:pt modelId="{0E81BA5F-8950-4BBE-995B-19601DDCECB8}" type="pres">
      <dgm:prSet presAssocID="{479693D2-1D2A-4933-A97C-4770C1FA9791}" presName="horz1" presStyleCnt="0"/>
      <dgm:spPr/>
    </dgm:pt>
    <dgm:pt modelId="{36C0F44A-098E-4355-9220-744CCB333EA5}" type="pres">
      <dgm:prSet presAssocID="{479693D2-1D2A-4933-A97C-4770C1FA9791}" presName="tx1" presStyleLbl="revTx" presStyleIdx="1" presStyleCnt="4"/>
      <dgm:spPr/>
    </dgm:pt>
    <dgm:pt modelId="{458842BF-4113-4CD5-ADE8-3CD8F95F5FBB}" type="pres">
      <dgm:prSet presAssocID="{479693D2-1D2A-4933-A97C-4770C1FA9791}" presName="vert1" presStyleCnt="0"/>
      <dgm:spPr/>
    </dgm:pt>
    <dgm:pt modelId="{05FC1B2C-C8B7-4E46-A24E-F6E2C67F2887}" type="pres">
      <dgm:prSet presAssocID="{4CE9A559-19BC-4A4A-A2F3-B6282F6437BE}" presName="thickLine" presStyleLbl="alignNode1" presStyleIdx="2" presStyleCnt="4"/>
      <dgm:spPr/>
    </dgm:pt>
    <dgm:pt modelId="{3716A671-BB6A-446B-AC6B-51D258D54089}" type="pres">
      <dgm:prSet presAssocID="{4CE9A559-19BC-4A4A-A2F3-B6282F6437BE}" presName="horz1" presStyleCnt="0"/>
      <dgm:spPr/>
    </dgm:pt>
    <dgm:pt modelId="{67E6C0CD-2BA4-4C12-9FE5-9AE4684E97B0}" type="pres">
      <dgm:prSet presAssocID="{4CE9A559-19BC-4A4A-A2F3-B6282F6437BE}" presName="tx1" presStyleLbl="revTx" presStyleIdx="2" presStyleCnt="4"/>
      <dgm:spPr/>
    </dgm:pt>
    <dgm:pt modelId="{7E52D6A2-C240-4497-8472-9D0EA5B1700E}" type="pres">
      <dgm:prSet presAssocID="{4CE9A559-19BC-4A4A-A2F3-B6282F6437BE}" presName="vert1" presStyleCnt="0"/>
      <dgm:spPr/>
    </dgm:pt>
    <dgm:pt modelId="{504F4E9A-13A0-42A7-A310-346A4F88C574}" type="pres">
      <dgm:prSet presAssocID="{42413F1A-B212-4018-A39B-B99DA1635E92}" presName="thickLine" presStyleLbl="alignNode1" presStyleIdx="3" presStyleCnt="4"/>
      <dgm:spPr/>
    </dgm:pt>
    <dgm:pt modelId="{DE8C0394-0ED6-48F4-8BF8-BC8B76B435D6}" type="pres">
      <dgm:prSet presAssocID="{42413F1A-B212-4018-A39B-B99DA1635E92}" presName="horz1" presStyleCnt="0"/>
      <dgm:spPr/>
    </dgm:pt>
    <dgm:pt modelId="{653FBEB7-7397-4050-854B-1EEF1658CA86}" type="pres">
      <dgm:prSet presAssocID="{42413F1A-B212-4018-A39B-B99DA1635E92}" presName="tx1" presStyleLbl="revTx" presStyleIdx="3" presStyleCnt="4"/>
      <dgm:spPr/>
    </dgm:pt>
    <dgm:pt modelId="{2A7A922E-836F-4518-A20F-E2E40D145945}" type="pres">
      <dgm:prSet presAssocID="{42413F1A-B212-4018-A39B-B99DA1635E92}" presName="vert1" presStyleCnt="0"/>
      <dgm:spPr/>
    </dgm:pt>
  </dgm:ptLst>
  <dgm:cxnLst>
    <dgm:cxn modelId="{B57CF941-7A20-4AC2-88BD-995BEDB9368C}" srcId="{F463CF55-E68C-4C44-8293-5D480627DBF0}" destId="{42413F1A-B212-4018-A39B-B99DA1635E92}" srcOrd="3" destOrd="0" parTransId="{244A77D7-9935-49C9-8983-FE6700FD4292}" sibTransId="{9374962C-3266-4B4D-B6CE-9FE71786D844}"/>
    <dgm:cxn modelId="{0C13A463-BAF2-4DF1-9086-7DF538F396E1}" type="presOf" srcId="{42413F1A-B212-4018-A39B-B99DA1635E92}" destId="{653FBEB7-7397-4050-854B-1EEF1658CA86}" srcOrd="0" destOrd="0" presId="urn:microsoft.com/office/officeart/2008/layout/LinedList"/>
    <dgm:cxn modelId="{5CFD1171-694F-4258-A543-8637F6ECBC2A}" srcId="{F463CF55-E68C-4C44-8293-5D480627DBF0}" destId="{0AB1522E-552F-42E4-9D46-E00E52196893}" srcOrd="0" destOrd="0" parTransId="{90B7DD4A-E053-47C6-B822-DE50BDE444CB}" sibTransId="{DFF1AF04-6DC6-4EF3-84DA-D945434EA201}"/>
    <dgm:cxn modelId="{E7D1EB56-A243-4429-9E8C-7942009325D0}" srcId="{F463CF55-E68C-4C44-8293-5D480627DBF0}" destId="{4CE9A559-19BC-4A4A-A2F3-B6282F6437BE}" srcOrd="2" destOrd="0" parTransId="{E333C842-7FE8-4CB4-A006-821DA3B0F9F0}" sibTransId="{5195B062-BF84-4EC8-B2BC-CB68D866B57B}"/>
    <dgm:cxn modelId="{FC8C7E8A-CBFD-490B-95B1-C5D73D9BF1C4}" type="presOf" srcId="{0AB1522E-552F-42E4-9D46-E00E52196893}" destId="{CF7CA752-4F9B-46B8-A19B-9B986B975645}" srcOrd="0" destOrd="0" presId="urn:microsoft.com/office/officeart/2008/layout/LinedList"/>
    <dgm:cxn modelId="{E3967195-A6B5-480A-8766-2A617538D436}" type="presOf" srcId="{F463CF55-E68C-4C44-8293-5D480627DBF0}" destId="{60646D21-DFB1-41C8-843F-9F1DE1CCC42B}" srcOrd="0" destOrd="0" presId="urn:microsoft.com/office/officeart/2008/layout/LinedList"/>
    <dgm:cxn modelId="{859D189A-9105-4926-B1EE-B2D37AE37A35}" srcId="{F463CF55-E68C-4C44-8293-5D480627DBF0}" destId="{479693D2-1D2A-4933-A97C-4770C1FA9791}" srcOrd="1" destOrd="0" parTransId="{0037F989-849F-4AC8-B32C-2643836BFB93}" sibTransId="{31599CCC-7458-49FC-919D-3EBC3CA016FB}"/>
    <dgm:cxn modelId="{7AAD099D-5BDC-4669-8A91-AD20ABE6419A}" type="presOf" srcId="{4CE9A559-19BC-4A4A-A2F3-B6282F6437BE}" destId="{67E6C0CD-2BA4-4C12-9FE5-9AE4684E97B0}" srcOrd="0" destOrd="0" presId="urn:microsoft.com/office/officeart/2008/layout/LinedList"/>
    <dgm:cxn modelId="{79DDF6CB-0A83-428A-A501-755B5AF97402}" type="presOf" srcId="{479693D2-1D2A-4933-A97C-4770C1FA9791}" destId="{36C0F44A-098E-4355-9220-744CCB333EA5}" srcOrd="0" destOrd="0" presId="urn:microsoft.com/office/officeart/2008/layout/LinedList"/>
    <dgm:cxn modelId="{886288FD-3AA9-44C7-BD56-9FEC7860C6A5}" type="presParOf" srcId="{60646D21-DFB1-41C8-843F-9F1DE1CCC42B}" destId="{10E10DBA-1904-4EDD-A543-2B4C9ADCA547}" srcOrd="0" destOrd="0" presId="urn:microsoft.com/office/officeart/2008/layout/LinedList"/>
    <dgm:cxn modelId="{2ED9CFFF-3AE0-4CF6-846E-DD69D3F0DBBC}" type="presParOf" srcId="{60646D21-DFB1-41C8-843F-9F1DE1CCC42B}" destId="{310822AE-B71C-4800-9679-2885FADEB840}" srcOrd="1" destOrd="0" presId="urn:microsoft.com/office/officeart/2008/layout/LinedList"/>
    <dgm:cxn modelId="{9E93D80A-9920-4D96-8C27-6CE1717DECD0}" type="presParOf" srcId="{310822AE-B71C-4800-9679-2885FADEB840}" destId="{CF7CA752-4F9B-46B8-A19B-9B986B975645}" srcOrd="0" destOrd="0" presId="urn:microsoft.com/office/officeart/2008/layout/LinedList"/>
    <dgm:cxn modelId="{CDC7D931-65F2-42EB-A3AD-1A8FBFC1427E}" type="presParOf" srcId="{310822AE-B71C-4800-9679-2885FADEB840}" destId="{E50DCC93-BCA9-4F38-AFAC-9157181EFCDB}" srcOrd="1" destOrd="0" presId="urn:microsoft.com/office/officeart/2008/layout/LinedList"/>
    <dgm:cxn modelId="{1303518F-006C-4D45-A3BB-7F28E299036D}" type="presParOf" srcId="{60646D21-DFB1-41C8-843F-9F1DE1CCC42B}" destId="{1C60BC84-0F7A-420E-B68A-73B8DC482B40}" srcOrd="2" destOrd="0" presId="urn:microsoft.com/office/officeart/2008/layout/LinedList"/>
    <dgm:cxn modelId="{C8EAC7C9-0003-4A0B-8F7E-28929B1D212D}" type="presParOf" srcId="{60646D21-DFB1-41C8-843F-9F1DE1CCC42B}" destId="{0E81BA5F-8950-4BBE-995B-19601DDCECB8}" srcOrd="3" destOrd="0" presId="urn:microsoft.com/office/officeart/2008/layout/LinedList"/>
    <dgm:cxn modelId="{14BEAB1A-9B46-4A07-A57F-29DE99624C17}" type="presParOf" srcId="{0E81BA5F-8950-4BBE-995B-19601DDCECB8}" destId="{36C0F44A-098E-4355-9220-744CCB333EA5}" srcOrd="0" destOrd="0" presId="urn:microsoft.com/office/officeart/2008/layout/LinedList"/>
    <dgm:cxn modelId="{DA9DF350-41F9-44E5-B742-AFC908656274}" type="presParOf" srcId="{0E81BA5F-8950-4BBE-995B-19601DDCECB8}" destId="{458842BF-4113-4CD5-ADE8-3CD8F95F5FBB}" srcOrd="1" destOrd="0" presId="urn:microsoft.com/office/officeart/2008/layout/LinedList"/>
    <dgm:cxn modelId="{8D6EFE47-44F3-43F4-80A6-1E7A31339A7D}" type="presParOf" srcId="{60646D21-DFB1-41C8-843F-9F1DE1CCC42B}" destId="{05FC1B2C-C8B7-4E46-A24E-F6E2C67F2887}" srcOrd="4" destOrd="0" presId="urn:microsoft.com/office/officeart/2008/layout/LinedList"/>
    <dgm:cxn modelId="{5E2F4B96-85C1-4FC1-8F93-06F53FEF2978}" type="presParOf" srcId="{60646D21-DFB1-41C8-843F-9F1DE1CCC42B}" destId="{3716A671-BB6A-446B-AC6B-51D258D54089}" srcOrd="5" destOrd="0" presId="urn:microsoft.com/office/officeart/2008/layout/LinedList"/>
    <dgm:cxn modelId="{B42CAC78-F088-4F99-97E7-71081CDED96A}" type="presParOf" srcId="{3716A671-BB6A-446B-AC6B-51D258D54089}" destId="{67E6C0CD-2BA4-4C12-9FE5-9AE4684E97B0}" srcOrd="0" destOrd="0" presId="urn:microsoft.com/office/officeart/2008/layout/LinedList"/>
    <dgm:cxn modelId="{5E69B880-3672-46FD-BC11-B85E9AA7FF37}" type="presParOf" srcId="{3716A671-BB6A-446B-AC6B-51D258D54089}" destId="{7E52D6A2-C240-4497-8472-9D0EA5B1700E}" srcOrd="1" destOrd="0" presId="urn:microsoft.com/office/officeart/2008/layout/LinedList"/>
    <dgm:cxn modelId="{17B67186-492E-407E-83B2-3911A5169057}" type="presParOf" srcId="{60646D21-DFB1-41C8-843F-9F1DE1CCC42B}" destId="{504F4E9A-13A0-42A7-A310-346A4F88C574}" srcOrd="6" destOrd="0" presId="urn:microsoft.com/office/officeart/2008/layout/LinedList"/>
    <dgm:cxn modelId="{585B9C7C-6746-4763-9554-815449ED8386}" type="presParOf" srcId="{60646D21-DFB1-41C8-843F-9F1DE1CCC42B}" destId="{DE8C0394-0ED6-48F4-8BF8-BC8B76B435D6}" srcOrd="7" destOrd="0" presId="urn:microsoft.com/office/officeart/2008/layout/LinedList"/>
    <dgm:cxn modelId="{5F3A2064-98E3-4617-8868-D920866E906B}" type="presParOf" srcId="{DE8C0394-0ED6-48F4-8BF8-BC8B76B435D6}" destId="{653FBEB7-7397-4050-854B-1EEF1658CA86}" srcOrd="0" destOrd="0" presId="urn:microsoft.com/office/officeart/2008/layout/LinedList"/>
    <dgm:cxn modelId="{8AACB470-2E97-4ED7-8042-7726D6D63443}" type="presParOf" srcId="{DE8C0394-0ED6-48F4-8BF8-BC8B76B435D6}" destId="{2A7A922E-836F-4518-A20F-E2E40D14594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63CF55-E68C-4C44-8293-5D480627DBF0}"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0AB1522E-552F-42E4-9D46-E00E52196893}">
      <dgm:prSet/>
      <dgm:spPr/>
      <dgm:t>
        <a:bodyPr/>
        <a:lstStyle/>
        <a:p>
          <a:r>
            <a:rPr lang="en-US">
              <a:solidFill>
                <a:schemeClr val="accent2">
                  <a:lumMod val="40000"/>
                  <a:lumOff val="60000"/>
                </a:schemeClr>
              </a:solidFill>
            </a:rPr>
            <a:t>Feature Engineering of Date Fields.</a:t>
          </a:r>
        </a:p>
      </dgm:t>
    </dgm:pt>
    <dgm:pt modelId="{90B7DD4A-E053-47C6-B822-DE50BDE444CB}" type="parTrans" cxnId="{5CFD1171-694F-4258-A543-8637F6ECBC2A}">
      <dgm:prSet/>
      <dgm:spPr/>
      <dgm:t>
        <a:bodyPr/>
        <a:lstStyle/>
        <a:p>
          <a:endParaRPr lang="en-US" sz="1000"/>
        </a:p>
      </dgm:t>
    </dgm:pt>
    <dgm:pt modelId="{DFF1AF04-6DC6-4EF3-84DA-D945434EA201}" type="sibTrans" cxnId="{5CFD1171-694F-4258-A543-8637F6ECBC2A}">
      <dgm:prSet/>
      <dgm:spPr/>
      <dgm:t>
        <a:bodyPr/>
        <a:lstStyle/>
        <a:p>
          <a:endParaRPr lang="en-US"/>
        </a:p>
      </dgm:t>
    </dgm:pt>
    <dgm:pt modelId="{479693D2-1D2A-4933-A97C-4770C1FA9791}">
      <dgm:prSet/>
      <dgm:spPr/>
      <dgm:t>
        <a:bodyPr/>
        <a:lstStyle/>
        <a:p>
          <a:r>
            <a:rPr lang="en-US">
              <a:solidFill>
                <a:schemeClr val="tx1">
                  <a:lumMod val="50000"/>
                  <a:lumOff val="50000"/>
                </a:schemeClr>
              </a:solidFill>
            </a:rPr>
            <a:t>Combining Monthly data set into single file for analysis.</a:t>
          </a:r>
        </a:p>
      </dgm:t>
    </dgm:pt>
    <dgm:pt modelId="{0037F989-849F-4AC8-B32C-2643836BFB93}" type="parTrans" cxnId="{859D189A-9105-4926-B1EE-B2D37AE37A35}">
      <dgm:prSet/>
      <dgm:spPr/>
      <dgm:t>
        <a:bodyPr/>
        <a:lstStyle/>
        <a:p>
          <a:endParaRPr lang="en-US" sz="1000"/>
        </a:p>
      </dgm:t>
    </dgm:pt>
    <dgm:pt modelId="{31599CCC-7458-49FC-919D-3EBC3CA016FB}" type="sibTrans" cxnId="{859D189A-9105-4926-B1EE-B2D37AE37A35}">
      <dgm:prSet/>
      <dgm:spPr/>
      <dgm:t>
        <a:bodyPr/>
        <a:lstStyle/>
        <a:p>
          <a:endParaRPr lang="en-US"/>
        </a:p>
      </dgm:t>
    </dgm:pt>
    <dgm:pt modelId="{4CE9A559-19BC-4A4A-A2F3-B6282F6437BE}">
      <dgm:prSet/>
      <dgm:spPr/>
      <dgm:t>
        <a:bodyPr/>
        <a:lstStyle/>
        <a:p>
          <a:r>
            <a:rPr lang="en-US">
              <a:solidFill>
                <a:schemeClr val="accent4">
                  <a:lumMod val="20000"/>
                  <a:lumOff val="80000"/>
                </a:schemeClr>
              </a:solidFill>
            </a:rPr>
            <a:t>Separation of providers into additional columns (Uber, Lyft, Juno, VIA)</a:t>
          </a:r>
        </a:p>
      </dgm:t>
    </dgm:pt>
    <dgm:pt modelId="{E333C842-7FE8-4CB4-A006-821DA3B0F9F0}" type="parTrans" cxnId="{E7D1EB56-A243-4429-9E8C-7942009325D0}">
      <dgm:prSet/>
      <dgm:spPr/>
      <dgm:t>
        <a:bodyPr/>
        <a:lstStyle/>
        <a:p>
          <a:endParaRPr lang="en-US" sz="1000"/>
        </a:p>
      </dgm:t>
    </dgm:pt>
    <dgm:pt modelId="{5195B062-BF84-4EC8-B2BC-CB68D866B57B}" type="sibTrans" cxnId="{E7D1EB56-A243-4429-9E8C-7942009325D0}">
      <dgm:prSet/>
      <dgm:spPr/>
      <dgm:t>
        <a:bodyPr/>
        <a:lstStyle/>
        <a:p>
          <a:endParaRPr lang="en-US"/>
        </a:p>
      </dgm:t>
    </dgm:pt>
    <dgm:pt modelId="{42413F1A-B212-4018-A39B-B99DA1635E92}">
      <dgm:prSet/>
      <dgm:spPr/>
      <dgm:t>
        <a:bodyPr/>
        <a:lstStyle/>
        <a:p>
          <a:endParaRPr lang="en-US">
            <a:solidFill>
              <a:schemeClr val="accent1">
                <a:lumMod val="40000"/>
                <a:lumOff val="60000"/>
              </a:schemeClr>
            </a:solidFill>
          </a:endParaRPr>
        </a:p>
      </dgm:t>
    </dgm:pt>
    <dgm:pt modelId="{244A77D7-9935-49C9-8983-FE6700FD4292}" type="parTrans" cxnId="{B57CF941-7A20-4AC2-88BD-995BEDB9368C}">
      <dgm:prSet/>
      <dgm:spPr/>
      <dgm:t>
        <a:bodyPr/>
        <a:lstStyle/>
        <a:p>
          <a:endParaRPr lang="en-US" sz="1000"/>
        </a:p>
      </dgm:t>
    </dgm:pt>
    <dgm:pt modelId="{9374962C-3266-4B4D-B6CE-9FE71786D844}" type="sibTrans" cxnId="{B57CF941-7A20-4AC2-88BD-995BEDB9368C}">
      <dgm:prSet/>
      <dgm:spPr/>
      <dgm:t>
        <a:bodyPr/>
        <a:lstStyle/>
        <a:p>
          <a:endParaRPr lang="en-US"/>
        </a:p>
      </dgm:t>
    </dgm:pt>
    <dgm:pt modelId="{60646D21-DFB1-41C8-843F-9F1DE1CCC42B}" type="pres">
      <dgm:prSet presAssocID="{F463CF55-E68C-4C44-8293-5D480627DBF0}" presName="vert0" presStyleCnt="0">
        <dgm:presLayoutVars>
          <dgm:dir/>
          <dgm:animOne val="branch"/>
          <dgm:animLvl val="lvl"/>
        </dgm:presLayoutVars>
      </dgm:prSet>
      <dgm:spPr/>
    </dgm:pt>
    <dgm:pt modelId="{10E10DBA-1904-4EDD-A543-2B4C9ADCA547}" type="pres">
      <dgm:prSet presAssocID="{0AB1522E-552F-42E4-9D46-E00E52196893}" presName="thickLine" presStyleLbl="alignNode1" presStyleIdx="0" presStyleCnt="4"/>
      <dgm:spPr/>
    </dgm:pt>
    <dgm:pt modelId="{310822AE-B71C-4800-9679-2885FADEB840}" type="pres">
      <dgm:prSet presAssocID="{0AB1522E-552F-42E4-9D46-E00E52196893}" presName="horz1" presStyleCnt="0"/>
      <dgm:spPr/>
    </dgm:pt>
    <dgm:pt modelId="{CF7CA752-4F9B-46B8-A19B-9B986B975645}" type="pres">
      <dgm:prSet presAssocID="{0AB1522E-552F-42E4-9D46-E00E52196893}" presName="tx1" presStyleLbl="revTx" presStyleIdx="0" presStyleCnt="4"/>
      <dgm:spPr/>
    </dgm:pt>
    <dgm:pt modelId="{E50DCC93-BCA9-4F38-AFAC-9157181EFCDB}" type="pres">
      <dgm:prSet presAssocID="{0AB1522E-552F-42E4-9D46-E00E52196893}" presName="vert1" presStyleCnt="0"/>
      <dgm:spPr/>
    </dgm:pt>
    <dgm:pt modelId="{1C60BC84-0F7A-420E-B68A-73B8DC482B40}" type="pres">
      <dgm:prSet presAssocID="{479693D2-1D2A-4933-A97C-4770C1FA9791}" presName="thickLine" presStyleLbl="alignNode1" presStyleIdx="1" presStyleCnt="4"/>
      <dgm:spPr/>
    </dgm:pt>
    <dgm:pt modelId="{0E81BA5F-8950-4BBE-995B-19601DDCECB8}" type="pres">
      <dgm:prSet presAssocID="{479693D2-1D2A-4933-A97C-4770C1FA9791}" presName="horz1" presStyleCnt="0"/>
      <dgm:spPr/>
    </dgm:pt>
    <dgm:pt modelId="{36C0F44A-098E-4355-9220-744CCB333EA5}" type="pres">
      <dgm:prSet presAssocID="{479693D2-1D2A-4933-A97C-4770C1FA9791}" presName="tx1" presStyleLbl="revTx" presStyleIdx="1" presStyleCnt="4"/>
      <dgm:spPr/>
    </dgm:pt>
    <dgm:pt modelId="{458842BF-4113-4CD5-ADE8-3CD8F95F5FBB}" type="pres">
      <dgm:prSet presAssocID="{479693D2-1D2A-4933-A97C-4770C1FA9791}" presName="vert1" presStyleCnt="0"/>
      <dgm:spPr/>
    </dgm:pt>
    <dgm:pt modelId="{05FC1B2C-C8B7-4E46-A24E-F6E2C67F2887}" type="pres">
      <dgm:prSet presAssocID="{4CE9A559-19BC-4A4A-A2F3-B6282F6437BE}" presName="thickLine" presStyleLbl="alignNode1" presStyleIdx="2" presStyleCnt="4"/>
      <dgm:spPr/>
    </dgm:pt>
    <dgm:pt modelId="{3716A671-BB6A-446B-AC6B-51D258D54089}" type="pres">
      <dgm:prSet presAssocID="{4CE9A559-19BC-4A4A-A2F3-B6282F6437BE}" presName="horz1" presStyleCnt="0"/>
      <dgm:spPr/>
    </dgm:pt>
    <dgm:pt modelId="{67E6C0CD-2BA4-4C12-9FE5-9AE4684E97B0}" type="pres">
      <dgm:prSet presAssocID="{4CE9A559-19BC-4A4A-A2F3-B6282F6437BE}" presName="tx1" presStyleLbl="revTx" presStyleIdx="2" presStyleCnt="4"/>
      <dgm:spPr/>
    </dgm:pt>
    <dgm:pt modelId="{7E52D6A2-C240-4497-8472-9D0EA5B1700E}" type="pres">
      <dgm:prSet presAssocID="{4CE9A559-19BC-4A4A-A2F3-B6282F6437BE}" presName="vert1" presStyleCnt="0"/>
      <dgm:spPr/>
    </dgm:pt>
    <dgm:pt modelId="{504F4E9A-13A0-42A7-A310-346A4F88C574}" type="pres">
      <dgm:prSet presAssocID="{42413F1A-B212-4018-A39B-B99DA1635E92}" presName="thickLine" presStyleLbl="alignNode1" presStyleIdx="3" presStyleCnt="4"/>
      <dgm:spPr/>
    </dgm:pt>
    <dgm:pt modelId="{DE8C0394-0ED6-48F4-8BF8-BC8B76B435D6}" type="pres">
      <dgm:prSet presAssocID="{42413F1A-B212-4018-A39B-B99DA1635E92}" presName="horz1" presStyleCnt="0"/>
      <dgm:spPr/>
    </dgm:pt>
    <dgm:pt modelId="{653FBEB7-7397-4050-854B-1EEF1658CA86}" type="pres">
      <dgm:prSet presAssocID="{42413F1A-B212-4018-A39B-B99DA1635E92}" presName="tx1" presStyleLbl="revTx" presStyleIdx="3" presStyleCnt="4"/>
      <dgm:spPr/>
    </dgm:pt>
    <dgm:pt modelId="{2A7A922E-836F-4518-A20F-E2E40D145945}" type="pres">
      <dgm:prSet presAssocID="{42413F1A-B212-4018-A39B-B99DA1635E92}" presName="vert1" presStyleCnt="0"/>
      <dgm:spPr/>
    </dgm:pt>
  </dgm:ptLst>
  <dgm:cxnLst>
    <dgm:cxn modelId="{B57CF941-7A20-4AC2-88BD-995BEDB9368C}" srcId="{F463CF55-E68C-4C44-8293-5D480627DBF0}" destId="{42413F1A-B212-4018-A39B-B99DA1635E92}" srcOrd="3" destOrd="0" parTransId="{244A77D7-9935-49C9-8983-FE6700FD4292}" sibTransId="{9374962C-3266-4B4D-B6CE-9FE71786D844}"/>
    <dgm:cxn modelId="{0C13A463-BAF2-4DF1-9086-7DF538F396E1}" type="presOf" srcId="{42413F1A-B212-4018-A39B-B99DA1635E92}" destId="{653FBEB7-7397-4050-854B-1EEF1658CA86}" srcOrd="0" destOrd="0" presId="urn:microsoft.com/office/officeart/2008/layout/LinedList"/>
    <dgm:cxn modelId="{5CFD1171-694F-4258-A543-8637F6ECBC2A}" srcId="{F463CF55-E68C-4C44-8293-5D480627DBF0}" destId="{0AB1522E-552F-42E4-9D46-E00E52196893}" srcOrd="0" destOrd="0" parTransId="{90B7DD4A-E053-47C6-B822-DE50BDE444CB}" sibTransId="{DFF1AF04-6DC6-4EF3-84DA-D945434EA201}"/>
    <dgm:cxn modelId="{E7D1EB56-A243-4429-9E8C-7942009325D0}" srcId="{F463CF55-E68C-4C44-8293-5D480627DBF0}" destId="{4CE9A559-19BC-4A4A-A2F3-B6282F6437BE}" srcOrd="2" destOrd="0" parTransId="{E333C842-7FE8-4CB4-A006-821DA3B0F9F0}" sibTransId="{5195B062-BF84-4EC8-B2BC-CB68D866B57B}"/>
    <dgm:cxn modelId="{FC8C7E8A-CBFD-490B-95B1-C5D73D9BF1C4}" type="presOf" srcId="{0AB1522E-552F-42E4-9D46-E00E52196893}" destId="{CF7CA752-4F9B-46B8-A19B-9B986B975645}" srcOrd="0" destOrd="0" presId="urn:microsoft.com/office/officeart/2008/layout/LinedList"/>
    <dgm:cxn modelId="{E3967195-A6B5-480A-8766-2A617538D436}" type="presOf" srcId="{F463CF55-E68C-4C44-8293-5D480627DBF0}" destId="{60646D21-DFB1-41C8-843F-9F1DE1CCC42B}" srcOrd="0" destOrd="0" presId="urn:microsoft.com/office/officeart/2008/layout/LinedList"/>
    <dgm:cxn modelId="{859D189A-9105-4926-B1EE-B2D37AE37A35}" srcId="{F463CF55-E68C-4C44-8293-5D480627DBF0}" destId="{479693D2-1D2A-4933-A97C-4770C1FA9791}" srcOrd="1" destOrd="0" parTransId="{0037F989-849F-4AC8-B32C-2643836BFB93}" sibTransId="{31599CCC-7458-49FC-919D-3EBC3CA016FB}"/>
    <dgm:cxn modelId="{7AAD099D-5BDC-4669-8A91-AD20ABE6419A}" type="presOf" srcId="{4CE9A559-19BC-4A4A-A2F3-B6282F6437BE}" destId="{67E6C0CD-2BA4-4C12-9FE5-9AE4684E97B0}" srcOrd="0" destOrd="0" presId="urn:microsoft.com/office/officeart/2008/layout/LinedList"/>
    <dgm:cxn modelId="{79DDF6CB-0A83-428A-A501-755B5AF97402}" type="presOf" srcId="{479693D2-1D2A-4933-A97C-4770C1FA9791}" destId="{36C0F44A-098E-4355-9220-744CCB333EA5}" srcOrd="0" destOrd="0" presId="urn:microsoft.com/office/officeart/2008/layout/LinedList"/>
    <dgm:cxn modelId="{886288FD-3AA9-44C7-BD56-9FEC7860C6A5}" type="presParOf" srcId="{60646D21-DFB1-41C8-843F-9F1DE1CCC42B}" destId="{10E10DBA-1904-4EDD-A543-2B4C9ADCA547}" srcOrd="0" destOrd="0" presId="urn:microsoft.com/office/officeart/2008/layout/LinedList"/>
    <dgm:cxn modelId="{2ED9CFFF-3AE0-4CF6-846E-DD69D3F0DBBC}" type="presParOf" srcId="{60646D21-DFB1-41C8-843F-9F1DE1CCC42B}" destId="{310822AE-B71C-4800-9679-2885FADEB840}" srcOrd="1" destOrd="0" presId="urn:microsoft.com/office/officeart/2008/layout/LinedList"/>
    <dgm:cxn modelId="{9E93D80A-9920-4D96-8C27-6CE1717DECD0}" type="presParOf" srcId="{310822AE-B71C-4800-9679-2885FADEB840}" destId="{CF7CA752-4F9B-46B8-A19B-9B986B975645}" srcOrd="0" destOrd="0" presId="urn:microsoft.com/office/officeart/2008/layout/LinedList"/>
    <dgm:cxn modelId="{CDC7D931-65F2-42EB-A3AD-1A8FBFC1427E}" type="presParOf" srcId="{310822AE-B71C-4800-9679-2885FADEB840}" destId="{E50DCC93-BCA9-4F38-AFAC-9157181EFCDB}" srcOrd="1" destOrd="0" presId="urn:microsoft.com/office/officeart/2008/layout/LinedList"/>
    <dgm:cxn modelId="{1303518F-006C-4D45-A3BB-7F28E299036D}" type="presParOf" srcId="{60646D21-DFB1-41C8-843F-9F1DE1CCC42B}" destId="{1C60BC84-0F7A-420E-B68A-73B8DC482B40}" srcOrd="2" destOrd="0" presId="urn:microsoft.com/office/officeart/2008/layout/LinedList"/>
    <dgm:cxn modelId="{C8EAC7C9-0003-4A0B-8F7E-28929B1D212D}" type="presParOf" srcId="{60646D21-DFB1-41C8-843F-9F1DE1CCC42B}" destId="{0E81BA5F-8950-4BBE-995B-19601DDCECB8}" srcOrd="3" destOrd="0" presId="urn:microsoft.com/office/officeart/2008/layout/LinedList"/>
    <dgm:cxn modelId="{14BEAB1A-9B46-4A07-A57F-29DE99624C17}" type="presParOf" srcId="{0E81BA5F-8950-4BBE-995B-19601DDCECB8}" destId="{36C0F44A-098E-4355-9220-744CCB333EA5}" srcOrd="0" destOrd="0" presId="urn:microsoft.com/office/officeart/2008/layout/LinedList"/>
    <dgm:cxn modelId="{DA9DF350-41F9-44E5-B742-AFC908656274}" type="presParOf" srcId="{0E81BA5F-8950-4BBE-995B-19601DDCECB8}" destId="{458842BF-4113-4CD5-ADE8-3CD8F95F5FBB}" srcOrd="1" destOrd="0" presId="urn:microsoft.com/office/officeart/2008/layout/LinedList"/>
    <dgm:cxn modelId="{8D6EFE47-44F3-43F4-80A6-1E7A31339A7D}" type="presParOf" srcId="{60646D21-DFB1-41C8-843F-9F1DE1CCC42B}" destId="{05FC1B2C-C8B7-4E46-A24E-F6E2C67F2887}" srcOrd="4" destOrd="0" presId="urn:microsoft.com/office/officeart/2008/layout/LinedList"/>
    <dgm:cxn modelId="{5E2F4B96-85C1-4FC1-8F93-06F53FEF2978}" type="presParOf" srcId="{60646D21-DFB1-41C8-843F-9F1DE1CCC42B}" destId="{3716A671-BB6A-446B-AC6B-51D258D54089}" srcOrd="5" destOrd="0" presId="urn:microsoft.com/office/officeart/2008/layout/LinedList"/>
    <dgm:cxn modelId="{B42CAC78-F088-4F99-97E7-71081CDED96A}" type="presParOf" srcId="{3716A671-BB6A-446B-AC6B-51D258D54089}" destId="{67E6C0CD-2BA4-4C12-9FE5-9AE4684E97B0}" srcOrd="0" destOrd="0" presId="urn:microsoft.com/office/officeart/2008/layout/LinedList"/>
    <dgm:cxn modelId="{5E69B880-3672-46FD-BC11-B85E9AA7FF37}" type="presParOf" srcId="{3716A671-BB6A-446B-AC6B-51D258D54089}" destId="{7E52D6A2-C240-4497-8472-9D0EA5B1700E}" srcOrd="1" destOrd="0" presId="urn:microsoft.com/office/officeart/2008/layout/LinedList"/>
    <dgm:cxn modelId="{17B67186-492E-407E-83B2-3911A5169057}" type="presParOf" srcId="{60646D21-DFB1-41C8-843F-9F1DE1CCC42B}" destId="{504F4E9A-13A0-42A7-A310-346A4F88C574}" srcOrd="6" destOrd="0" presId="urn:microsoft.com/office/officeart/2008/layout/LinedList"/>
    <dgm:cxn modelId="{585B9C7C-6746-4763-9554-815449ED8386}" type="presParOf" srcId="{60646D21-DFB1-41C8-843F-9F1DE1CCC42B}" destId="{DE8C0394-0ED6-48F4-8BF8-BC8B76B435D6}" srcOrd="7" destOrd="0" presId="urn:microsoft.com/office/officeart/2008/layout/LinedList"/>
    <dgm:cxn modelId="{5F3A2064-98E3-4617-8868-D920866E906B}" type="presParOf" srcId="{DE8C0394-0ED6-48F4-8BF8-BC8B76B435D6}" destId="{653FBEB7-7397-4050-854B-1EEF1658CA86}" srcOrd="0" destOrd="0" presId="urn:microsoft.com/office/officeart/2008/layout/LinedList"/>
    <dgm:cxn modelId="{8AACB470-2E97-4ED7-8042-7726D6D63443}" type="presParOf" srcId="{DE8C0394-0ED6-48F4-8BF8-BC8B76B435D6}" destId="{2A7A922E-836F-4518-A20F-E2E40D145945}"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AA408-D4C4-47A9-8820-E4F2358FC5E1}" type="doc">
      <dgm:prSet loTypeId="urn:microsoft.com/office/officeart/2005/8/layout/pyramid1" loCatId="pyramid" qsTypeId="urn:microsoft.com/office/officeart/2005/8/quickstyle/simple1" qsCatId="simple" csTypeId="urn:microsoft.com/office/officeart/2005/8/colors/accent1_2" csCatId="accent1" phldr="1"/>
      <dgm:spPr/>
    </dgm:pt>
    <dgm:pt modelId="{02CF5EF2-4501-447B-8DE6-6D069626CFC1}">
      <dgm:prSet phldrT="[Text]" custT="1"/>
      <dgm:spPr>
        <a:xfrm>
          <a:off x="2177562" y="0"/>
          <a:ext cx="1207900" cy="845176"/>
        </a:xfrm>
        <a:prstGeom prst="trapezoid">
          <a:avLst>
            <a:gd name="adj" fmla="val 67568"/>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sz="1400">
              <a:solidFill>
                <a:srgbClr val="000000">
                  <a:hueOff val="0"/>
                  <a:satOff val="0"/>
                  <a:lumOff val="0"/>
                  <a:alphaOff val="0"/>
                </a:srgbClr>
              </a:solidFill>
              <a:latin typeface="Calibri" panose="020F0502020204030204"/>
              <a:ea typeface="+mn-ea"/>
              <a:cs typeface="+mn-cs"/>
            </a:rPr>
            <a:t>Clean</a:t>
          </a:r>
        </a:p>
      </dgm:t>
    </dgm:pt>
    <dgm:pt modelId="{92434CC1-1C74-4D6B-810E-A9EBADCF2D2E}" type="parTrans" cxnId="{3848CEF4-F677-42A0-A310-D45AA491F04C}">
      <dgm:prSet/>
      <dgm:spPr/>
      <dgm:t>
        <a:bodyPr/>
        <a:lstStyle/>
        <a:p>
          <a:endParaRPr lang="en-US"/>
        </a:p>
      </dgm:t>
    </dgm:pt>
    <dgm:pt modelId="{EE5A3392-B245-4C2E-B6CA-CD6135BB0ABB}" type="sibTrans" cxnId="{3848CEF4-F677-42A0-A310-D45AA491F04C}">
      <dgm:prSet/>
      <dgm:spPr/>
      <dgm:t>
        <a:bodyPr/>
        <a:lstStyle/>
        <a:p>
          <a:endParaRPr lang="en-US"/>
        </a:p>
      </dgm:t>
    </dgm:pt>
    <dgm:pt modelId="{20AC9BF4-AF59-4963-9927-AC75A6D33876}">
      <dgm:prSet phldrT="[Text]"/>
      <dgm:spPr>
        <a:xfrm>
          <a:off x="1105222" y="845176"/>
          <a:ext cx="3352580" cy="1635719"/>
        </a:xfrm>
        <a:prstGeom prst="trapezoid">
          <a:avLst>
            <a:gd name="adj" fmla="val 67568"/>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a:solidFill>
                <a:srgbClr val="000000">
                  <a:hueOff val="0"/>
                  <a:satOff val="0"/>
                  <a:lumOff val="0"/>
                  <a:alphaOff val="0"/>
                </a:srgbClr>
              </a:solidFill>
              <a:latin typeface="Calibri" panose="020F0502020204030204"/>
              <a:ea typeface="+mn-ea"/>
              <a:cs typeface="+mn-cs"/>
            </a:rPr>
            <a:t>Combine</a:t>
          </a:r>
        </a:p>
      </dgm:t>
    </dgm:pt>
    <dgm:pt modelId="{8186DCAD-11E5-4450-A6E5-D8DDB02001A4}" type="parTrans" cxnId="{E4169DB5-E9CA-469E-8FCA-85462E5D359D}">
      <dgm:prSet/>
      <dgm:spPr/>
      <dgm:t>
        <a:bodyPr/>
        <a:lstStyle/>
        <a:p>
          <a:endParaRPr lang="en-US"/>
        </a:p>
      </dgm:t>
    </dgm:pt>
    <dgm:pt modelId="{A1CAAFDF-B041-489A-83ED-7E21106AA6E6}" type="sibTrans" cxnId="{E4169DB5-E9CA-469E-8FCA-85462E5D359D}">
      <dgm:prSet/>
      <dgm:spPr/>
      <dgm:t>
        <a:bodyPr/>
        <a:lstStyle/>
        <a:p>
          <a:endParaRPr lang="en-US"/>
        </a:p>
      </dgm:t>
    </dgm:pt>
    <dgm:pt modelId="{633F5FF9-BC03-4FFC-9E83-2A99A6936CCB}">
      <dgm:prSet phldrT="[Text]"/>
      <dgm:spPr>
        <a:xfrm>
          <a:off x="0" y="2480896"/>
          <a:ext cx="5563025" cy="1635719"/>
        </a:xfrm>
        <a:prstGeom prst="trapezoid">
          <a:avLst>
            <a:gd name="adj" fmla="val 67568"/>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a:solidFill>
                <a:srgbClr val="000000">
                  <a:hueOff val="0"/>
                  <a:satOff val="0"/>
                  <a:lumOff val="0"/>
                  <a:alphaOff val="0"/>
                </a:srgbClr>
              </a:solidFill>
              <a:latin typeface="Calibri" panose="020F0502020204030204"/>
              <a:ea typeface="+mn-ea"/>
              <a:cs typeface="+mn-cs"/>
            </a:rPr>
            <a:t>Column</a:t>
          </a:r>
        </a:p>
      </dgm:t>
    </dgm:pt>
    <dgm:pt modelId="{3C8B9052-CDA2-4534-A917-D3041ECAF17E}" type="parTrans" cxnId="{AD3FDCE7-252F-4476-98C7-F6A04919E985}">
      <dgm:prSet/>
      <dgm:spPr/>
      <dgm:t>
        <a:bodyPr/>
        <a:lstStyle/>
        <a:p>
          <a:endParaRPr lang="en-US"/>
        </a:p>
      </dgm:t>
    </dgm:pt>
    <dgm:pt modelId="{4A85FF9A-3DD6-48AA-81DA-662E3D1A8E6F}" type="sibTrans" cxnId="{AD3FDCE7-252F-4476-98C7-F6A04919E985}">
      <dgm:prSet/>
      <dgm:spPr/>
      <dgm:t>
        <a:bodyPr/>
        <a:lstStyle/>
        <a:p>
          <a:endParaRPr lang="en-US"/>
        </a:p>
      </dgm:t>
    </dgm:pt>
    <dgm:pt modelId="{83C0FC16-C319-4D13-95C8-E94103E09C99}" type="pres">
      <dgm:prSet presAssocID="{28EAA408-D4C4-47A9-8820-E4F2358FC5E1}" presName="Name0" presStyleCnt="0">
        <dgm:presLayoutVars>
          <dgm:dir/>
          <dgm:animLvl val="lvl"/>
          <dgm:resizeHandles val="exact"/>
        </dgm:presLayoutVars>
      </dgm:prSet>
      <dgm:spPr/>
    </dgm:pt>
    <dgm:pt modelId="{9CBBFD34-68FC-49DD-9471-6E314873C70E}" type="pres">
      <dgm:prSet presAssocID="{02CF5EF2-4501-447B-8DE6-6D069626CFC1}" presName="Name8" presStyleCnt="0"/>
      <dgm:spPr/>
    </dgm:pt>
    <dgm:pt modelId="{9AE1B233-E73A-4584-94D8-1F3D8EC3C380}" type="pres">
      <dgm:prSet presAssocID="{02CF5EF2-4501-447B-8DE6-6D069626CFC1}" presName="level" presStyleLbl="node1" presStyleIdx="0" presStyleCnt="3" custScaleX="105758" custScaleY="51670">
        <dgm:presLayoutVars>
          <dgm:chMax val="1"/>
          <dgm:bulletEnabled val="1"/>
        </dgm:presLayoutVars>
      </dgm:prSet>
      <dgm:spPr/>
    </dgm:pt>
    <dgm:pt modelId="{5A27FF36-2DB2-4771-A665-A2461D6BEB6D}" type="pres">
      <dgm:prSet presAssocID="{02CF5EF2-4501-447B-8DE6-6D069626CFC1}" presName="levelTx" presStyleLbl="revTx" presStyleIdx="0" presStyleCnt="0">
        <dgm:presLayoutVars>
          <dgm:chMax val="1"/>
          <dgm:bulletEnabled val="1"/>
        </dgm:presLayoutVars>
      </dgm:prSet>
      <dgm:spPr/>
    </dgm:pt>
    <dgm:pt modelId="{F2B1B301-9F57-4A97-8A75-AA5F9C2BD78F}" type="pres">
      <dgm:prSet presAssocID="{20AC9BF4-AF59-4963-9927-AC75A6D33876}" presName="Name8" presStyleCnt="0"/>
      <dgm:spPr/>
    </dgm:pt>
    <dgm:pt modelId="{E3D73027-20C7-4DA9-A1A0-80F00F5D1530}" type="pres">
      <dgm:prSet presAssocID="{20AC9BF4-AF59-4963-9927-AC75A6D33876}" presName="level" presStyleLbl="node1" presStyleIdx="1" presStyleCnt="3">
        <dgm:presLayoutVars>
          <dgm:chMax val="1"/>
          <dgm:bulletEnabled val="1"/>
        </dgm:presLayoutVars>
      </dgm:prSet>
      <dgm:spPr/>
    </dgm:pt>
    <dgm:pt modelId="{96D19D3F-6BC3-406E-A7C2-E0206A40DB22}" type="pres">
      <dgm:prSet presAssocID="{20AC9BF4-AF59-4963-9927-AC75A6D33876}" presName="levelTx" presStyleLbl="revTx" presStyleIdx="0" presStyleCnt="0">
        <dgm:presLayoutVars>
          <dgm:chMax val="1"/>
          <dgm:bulletEnabled val="1"/>
        </dgm:presLayoutVars>
      </dgm:prSet>
      <dgm:spPr/>
    </dgm:pt>
    <dgm:pt modelId="{866F7ACA-AA89-412F-BE7C-CBCA29EEDC0A}" type="pres">
      <dgm:prSet presAssocID="{633F5FF9-BC03-4FFC-9E83-2A99A6936CCB}" presName="Name8" presStyleCnt="0"/>
      <dgm:spPr/>
    </dgm:pt>
    <dgm:pt modelId="{3F6C04AB-AB7E-46DF-BD75-BA1401AD5B99}" type="pres">
      <dgm:prSet presAssocID="{633F5FF9-BC03-4FFC-9E83-2A99A6936CCB}" presName="level" presStyleLbl="node1" presStyleIdx="2" presStyleCnt="3" custLinFactNeighborX="13698" custLinFactNeighborY="5967">
        <dgm:presLayoutVars>
          <dgm:chMax val="1"/>
          <dgm:bulletEnabled val="1"/>
        </dgm:presLayoutVars>
      </dgm:prSet>
      <dgm:spPr/>
    </dgm:pt>
    <dgm:pt modelId="{AA5859B3-3730-42B6-8C56-1E5DC274C36F}" type="pres">
      <dgm:prSet presAssocID="{633F5FF9-BC03-4FFC-9E83-2A99A6936CCB}" presName="levelTx" presStyleLbl="revTx" presStyleIdx="0" presStyleCnt="0">
        <dgm:presLayoutVars>
          <dgm:chMax val="1"/>
          <dgm:bulletEnabled val="1"/>
        </dgm:presLayoutVars>
      </dgm:prSet>
      <dgm:spPr/>
    </dgm:pt>
  </dgm:ptLst>
  <dgm:cxnLst>
    <dgm:cxn modelId="{6FFD0606-288E-4595-AAFA-CCCCE2B6F9BA}" type="presOf" srcId="{633F5FF9-BC03-4FFC-9E83-2A99A6936CCB}" destId="{AA5859B3-3730-42B6-8C56-1E5DC274C36F}" srcOrd="1" destOrd="0" presId="urn:microsoft.com/office/officeart/2005/8/layout/pyramid1"/>
    <dgm:cxn modelId="{E2141B07-C510-428C-A5A1-76C815E3BDC3}" type="presOf" srcId="{02CF5EF2-4501-447B-8DE6-6D069626CFC1}" destId="{9AE1B233-E73A-4584-94D8-1F3D8EC3C380}" srcOrd="0" destOrd="0" presId="urn:microsoft.com/office/officeart/2005/8/layout/pyramid1"/>
    <dgm:cxn modelId="{B938200A-D4BD-4DB3-B778-7E3C8AA07F88}" type="presOf" srcId="{633F5FF9-BC03-4FFC-9E83-2A99A6936CCB}" destId="{3F6C04AB-AB7E-46DF-BD75-BA1401AD5B99}" srcOrd="0" destOrd="0" presId="urn:microsoft.com/office/officeart/2005/8/layout/pyramid1"/>
    <dgm:cxn modelId="{A8D61B14-7BEC-4A06-977A-78720768D5A7}" type="presOf" srcId="{02CF5EF2-4501-447B-8DE6-6D069626CFC1}" destId="{5A27FF36-2DB2-4771-A665-A2461D6BEB6D}" srcOrd="1" destOrd="0" presId="urn:microsoft.com/office/officeart/2005/8/layout/pyramid1"/>
    <dgm:cxn modelId="{94925727-1335-4B0A-A4FB-87A799CC13E3}" type="presOf" srcId="{28EAA408-D4C4-47A9-8820-E4F2358FC5E1}" destId="{83C0FC16-C319-4D13-95C8-E94103E09C99}" srcOrd="0" destOrd="0" presId="urn:microsoft.com/office/officeart/2005/8/layout/pyramid1"/>
    <dgm:cxn modelId="{2083924F-9CAC-4145-803B-E22DB8117C4B}" type="presOf" srcId="{20AC9BF4-AF59-4963-9927-AC75A6D33876}" destId="{96D19D3F-6BC3-406E-A7C2-E0206A40DB22}" srcOrd="1" destOrd="0" presId="urn:microsoft.com/office/officeart/2005/8/layout/pyramid1"/>
    <dgm:cxn modelId="{D7CD9659-7710-47A6-93B1-A194327EFDD2}" type="presOf" srcId="{20AC9BF4-AF59-4963-9927-AC75A6D33876}" destId="{E3D73027-20C7-4DA9-A1A0-80F00F5D1530}" srcOrd="0" destOrd="0" presId="urn:microsoft.com/office/officeart/2005/8/layout/pyramid1"/>
    <dgm:cxn modelId="{E4169DB5-E9CA-469E-8FCA-85462E5D359D}" srcId="{28EAA408-D4C4-47A9-8820-E4F2358FC5E1}" destId="{20AC9BF4-AF59-4963-9927-AC75A6D33876}" srcOrd="1" destOrd="0" parTransId="{8186DCAD-11E5-4450-A6E5-D8DDB02001A4}" sibTransId="{A1CAAFDF-B041-489A-83ED-7E21106AA6E6}"/>
    <dgm:cxn modelId="{AD3FDCE7-252F-4476-98C7-F6A04919E985}" srcId="{28EAA408-D4C4-47A9-8820-E4F2358FC5E1}" destId="{633F5FF9-BC03-4FFC-9E83-2A99A6936CCB}" srcOrd="2" destOrd="0" parTransId="{3C8B9052-CDA2-4534-A917-D3041ECAF17E}" sibTransId="{4A85FF9A-3DD6-48AA-81DA-662E3D1A8E6F}"/>
    <dgm:cxn modelId="{3848CEF4-F677-42A0-A310-D45AA491F04C}" srcId="{28EAA408-D4C4-47A9-8820-E4F2358FC5E1}" destId="{02CF5EF2-4501-447B-8DE6-6D069626CFC1}" srcOrd="0" destOrd="0" parTransId="{92434CC1-1C74-4D6B-810E-A9EBADCF2D2E}" sibTransId="{EE5A3392-B245-4C2E-B6CA-CD6135BB0ABB}"/>
    <dgm:cxn modelId="{E64AE170-1698-4F31-8922-714B609177B0}" type="presParOf" srcId="{83C0FC16-C319-4D13-95C8-E94103E09C99}" destId="{9CBBFD34-68FC-49DD-9471-6E314873C70E}" srcOrd="0" destOrd="0" presId="urn:microsoft.com/office/officeart/2005/8/layout/pyramid1"/>
    <dgm:cxn modelId="{068179F3-D301-4202-A3A6-CACAD934C747}" type="presParOf" srcId="{9CBBFD34-68FC-49DD-9471-6E314873C70E}" destId="{9AE1B233-E73A-4584-94D8-1F3D8EC3C380}" srcOrd="0" destOrd="0" presId="urn:microsoft.com/office/officeart/2005/8/layout/pyramid1"/>
    <dgm:cxn modelId="{7DF24A99-D9F2-4B58-AA9A-200C2914A42A}" type="presParOf" srcId="{9CBBFD34-68FC-49DD-9471-6E314873C70E}" destId="{5A27FF36-2DB2-4771-A665-A2461D6BEB6D}" srcOrd="1" destOrd="0" presId="urn:microsoft.com/office/officeart/2005/8/layout/pyramid1"/>
    <dgm:cxn modelId="{3DC20823-D5F0-42D0-8B8A-17A66E28DCEC}" type="presParOf" srcId="{83C0FC16-C319-4D13-95C8-E94103E09C99}" destId="{F2B1B301-9F57-4A97-8A75-AA5F9C2BD78F}" srcOrd="1" destOrd="0" presId="urn:microsoft.com/office/officeart/2005/8/layout/pyramid1"/>
    <dgm:cxn modelId="{C77B33A3-4F83-4021-AD99-456C00355906}" type="presParOf" srcId="{F2B1B301-9F57-4A97-8A75-AA5F9C2BD78F}" destId="{E3D73027-20C7-4DA9-A1A0-80F00F5D1530}" srcOrd="0" destOrd="0" presId="urn:microsoft.com/office/officeart/2005/8/layout/pyramid1"/>
    <dgm:cxn modelId="{3138C0A5-3C4B-4FC3-9C21-019C8C2D425A}" type="presParOf" srcId="{F2B1B301-9F57-4A97-8A75-AA5F9C2BD78F}" destId="{96D19D3F-6BC3-406E-A7C2-E0206A40DB22}" srcOrd="1" destOrd="0" presId="urn:microsoft.com/office/officeart/2005/8/layout/pyramid1"/>
    <dgm:cxn modelId="{146FE105-5B14-4297-8940-A5D2F05A5AE1}" type="presParOf" srcId="{83C0FC16-C319-4D13-95C8-E94103E09C99}" destId="{866F7ACA-AA89-412F-BE7C-CBCA29EEDC0A}" srcOrd="2" destOrd="0" presId="urn:microsoft.com/office/officeart/2005/8/layout/pyramid1"/>
    <dgm:cxn modelId="{4AAFFB4B-170E-47FE-BF2F-1F63E090278B}" type="presParOf" srcId="{866F7ACA-AA89-412F-BE7C-CBCA29EEDC0A}" destId="{3F6C04AB-AB7E-46DF-BD75-BA1401AD5B99}" srcOrd="0" destOrd="0" presId="urn:microsoft.com/office/officeart/2005/8/layout/pyramid1"/>
    <dgm:cxn modelId="{A48B6E3D-8D9A-4987-A79C-AA7DC6F8AE25}" type="presParOf" srcId="{866F7ACA-AA89-412F-BE7C-CBCA29EEDC0A}" destId="{AA5859B3-3730-42B6-8C56-1E5DC274C36F}" srcOrd="1" destOrd="0" presId="urn:microsoft.com/office/officeart/2005/8/layout/pyramid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935860-E83F-4490-9292-FFC462E1962B}" type="doc">
      <dgm:prSet loTypeId="urn:microsoft.com/office/officeart/2005/8/layout/gear1" loCatId="process" qsTypeId="urn:microsoft.com/office/officeart/2005/8/quickstyle/simple1" qsCatId="simple" csTypeId="urn:microsoft.com/office/officeart/2005/8/colors/accent1_2" csCatId="accent1" phldr="1"/>
      <dgm:spPr/>
    </dgm:pt>
    <dgm:pt modelId="{06F592DE-9ED1-481C-B7C0-0A428382F178}">
      <dgm:prSet phldrT="[Text]"/>
      <dgm:spPr>
        <a:xfrm>
          <a:off x="1059564" y="2029657"/>
          <a:ext cx="1295022" cy="1295022"/>
        </a:xfrm>
        <a:prstGeom prst="gear9">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a:solidFill>
                <a:sysClr val="window" lastClr="FFFFFF"/>
              </a:solidFill>
              <a:latin typeface="Calibri" panose="020F0502020204030204"/>
              <a:ea typeface="+mn-ea"/>
              <a:cs typeface="+mn-cs"/>
            </a:rPr>
            <a:t>AP</a:t>
          </a:r>
        </a:p>
      </dgm:t>
    </dgm:pt>
    <dgm:pt modelId="{B2BC583C-98C3-4778-9264-EA9A82E3BF9D}" type="parTrans" cxnId="{08C16CB4-4C58-4CA8-A8D9-C3896B8C8401}">
      <dgm:prSet/>
      <dgm:spPr/>
      <dgm:t>
        <a:bodyPr/>
        <a:lstStyle/>
        <a:p>
          <a:endParaRPr lang="en-US"/>
        </a:p>
      </dgm:t>
    </dgm:pt>
    <dgm:pt modelId="{71F28B12-D4D9-4FE1-ADD4-2E08C9A41B07}" type="sibTrans" cxnId="{08C16CB4-4C58-4CA8-A8D9-C3896B8C8401}">
      <dgm:prSet/>
      <dgm:spPr>
        <a:xfrm>
          <a:off x="1078899" y="1831035"/>
          <a:ext cx="1592878" cy="1592878"/>
        </a:xfrm>
        <a:prstGeom prst="circularArrow">
          <a:avLst>
            <a:gd name="adj1" fmla="val 4878"/>
            <a:gd name="adj2" fmla="val 312630"/>
            <a:gd name="adj3" fmla="val 2954148"/>
            <a:gd name="adj4" fmla="val 15499979"/>
            <a:gd name="adj5" fmla="val 5691"/>
          </a:avLst>
        </a:prstGeom>
        <a:solidFill>
          <a:srgbClr val="E48312">
            <a:tint val="60000"/>
            <a:hueOff val="0"/>
            <a:satOff val="0"/>
            <a:lumOff val="0"/>
            <a:alphaOff val="0"/>
          </a:srgbClr>
        </a:solidFill>
        <a:ln>
          <a:noFill/>
        </a:ln>
        <a:effectLst/>
      </dgm:spPr>
      <dgm:t>
        <a:bodyPr/>
        <a:lstStyle/>
        <a:p>
          <a:endParaRPr lang="en-US"/>
        </a:p>
      </dgm:t>
    </dgm:pt>
    <dgm:pt modelId="{806B5530-0B7B-40A9-ACFB-F23CD6C6DC14}">
      <dgm:prSet phldrT="[Text]"/>
      <dgm:spPr>
        <a:xfrm>
          <a:off x="306096" y="1723561"/>
          <a:ext cx="941834" cy="941834"/>
        </a:xfrm>
        <a:prstGeom prst="gear6">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a:solidFill>
                <a:sysClr val="window" lastClr="FFFFFF"/>
              </a:solidFill>
              <a:latin typeface="Calibri" panose="020F0502020204030204"/>
              <a:ea typeface="+mn-ea"/>
              <a:cs typeface="+mn-cs"/>
            </a:rPr>
            <a:t>AUC</a:t>
          </a:r>
        </a:p>
      </dgm:t>
    </dgm:pt>
    <dgm:pt modelId="{5E745836-8663-428A-835D-39C1A7DB1E08}" type="parTrans" cxnId="{364FE299-D973-4B95-BF6F-2E38FC1584D0}">
      <dgm:prSet/>
      <dgm:spPr/>
      <dgm:t>
        <a:bodyPr/>
        <a:lstStyle/>
        <a:p>
          <a:endParaRPr lang="en-US"/>
        </a:p>
      </dgm:t>
    </dgm:pt>
    <dgm:pt modelId="{DED35A37-718D-428E-93B3-5499CD4DC76C}" type="sibTrans" cxnId="{364FE299-D973-4B95-BF6F-2E38FC1584D0}">
      <dgm:prSet/>
      <dgm:spPr>
        <a:xfrm>
          <a:off x="139299" y="1523063"/>
          <a:ext cx="1204371" cy="1204371"/>
        </a:xfrm>
        <a:prstGeom prst="leftCircularArrow">
          <a:avLst>
            <a:gd name="adj1" fmla="val 6452"/>
            <a:gd name="adj2" fmla="val 429999"/>
            <a:gd name="adj3" fmla="val 10489124"/>
            <a:gd name="adj4" fmla="val 14837806"/>
            <a:gd name="adj5" fmla="val 7527"/>
          </a:avLst>
        </a:prstGeom>
        <a:solidFill>
          <a:srgbClr val="E48312">
            <a:tint val="60000"/>
            <a:hueOff val="0"/>
            <a:satOff val="0"/>
            <a:lumOff val="0"/>
            <a:alphaOff val="0"/>
          </a:srgbClr>
        </a:solidFill>
        <a:ln>
          <a:noFill/>
        </a:ln>
        <a:effectLst/>
      </dgm:spPr>
      <dgm:t>
        <a:bodyPr/>
        <a:lstStyle/>
        <a:p>
          <a:endParaRPr lang="en-US"/>
        </a:p>
      </dgm:t>
    </dgm:pt>
    <dgm:pt modelId="{298D990F-A43C-428B-9FF6-2E1363530CF6}" type="pres">
      <dgm:prSet presAssocID="{88935860-E83F-4490-9292-FFC462E1962B}" presName="composite" presStyleCnt="0">
        <dgm:presLayoutVars>
          <dgm:chMax val="3"/>
          <dgm:animLvl val="lvl"/>
          <dgm:resizeHandles val="exact"/>
        </dgm:presLayoutVars>
      </dgm:prSet>
      <dgm:spPr/>
    </dgm:pt>
    <dgm:pt modelId="{A3E18C17-22A3-4821-B665-70E45D0BA6AD}" type="pres">
      <dgm:prSet presAssocID="{06F592DE-9ED1-481C-B7C0-0A428382F178}" presName="gear1" presStyleLbl="node1" presStyleIdx="0" presStyleCnt="2">
        <dgm:presLayoutVars>
          <dgm:chMax val="1"/>
          <dgm:bulletEnabled val="1"/>
        </dgm:presLayoutVars>
      </dgm:prSet>
      <dgm:spPr/>
    </dgm:pt>
    <dgm:pt modelId="{91348F4E-8B5C-4A6A-A38C-C105B0C65840}" type="pres">
      <dgm:prSet presAssocID="{06F592DE-9ED1-481C-B7C0-0A428382F178}" presName="gear1srcNode" presStyleLbl="node1" presStyleIdx="0" presStyleCnt="2"/>
      <dgm:spPr/>
    </dgm:pt>
    <dgm:pt modelId="{63C5E089-0097-4D44-9DED-8A04F993A93E}" type="pres">
      <dgm:prSet presAssocID="{06F592DE-9ED1-481C-B7C0-0A428382F178}" presName="gear1dstNode" presStyleLbl="node1" presStyleIdx="0" presStyleCnt="2"/>
      <dgm:spPr/>
    </dgm:pt>
    <dgm:pt modelId="{CC274CC4-CBBA-4E59-9B3D-B6EB169B25C6}" type="pres">
      <dgm:prSet presAssocID="{806B5530-0B7B-40A9-ACFB-F23CD6C6DC14}" presName="gear2" presStyleLbl="node1" presStyleIdx="1" presStyleCnt="2">
        <dgm:presLayoutVars>
          <dgm:chMax val="1"/>
          <dgm:bulletEnabled val="1"/>
        </dgm:presLayoutVars>
      </dgm:prSet>
      <dgm:spPr/>
    </dgm:pt>
    <dgm:pt modelId="{100738FF-D8FF-48D7-A94C-137F2C9045D8}" type="pres">
      <dgm:prSet presAssocID="{806B5530-0B7B-40A9-ACFB-F23CD6C6DC14}" presName="gear2srcNode" presStyleLbl="node1" presStyleIdx="1" presStyleCnt="2"/>
      <dgm:spPr/>
    </dgm:pt>
    <dgm:pt modelId="{B1869FB8-7BAC-424F-9DFC-6857DC20EEC6}" type="pres">
      <dgm:prSet presAssocID="{806B5530-0B7B-40A9-ACFB-F23CD6C6DC14}" presName="gear2dstNode" presStyleLbl="node1" presStyleIdx="1" presStyleCnt="2"/>
      <dgm:spPr/>
    </dgm:pt>
    <dgm:pt modelId="{15D70527-137E-4750-AA8B-3A3D8E150022}" type="pres">
      <dgm:prSet presAssocID="{71F28B12-D4D9-4FE1-ADD4-2E08C9A41B07}" presName="connector1" presStyleLbl="sibTrans2D1" presStyleIdx="0" presStyleCnt="2"/>
      <dgm:spPr/>
    </dgm:pt>
    <dgm:pt modelId="{C4425C93-8366-4029-A2D8-42B4CB403B1A}" type="pres">
      <dgm:prSet presAssocID="{DED35A37-718D-428E-93B3-5499CD4DC76C}" presName="connector2" presStyleLbl="sibTrans2D1" presStyleIdx="1" presStyleCnt="2"/>
      <dgm:spPr/>
    </dgm:pt>
  </dgm:ptLst>
  <dgm:cxnLst>
    <dgm:cxn modelId="{95EAF604-4F04-4EF2-97CC-DB978AD9B969}" type="presOf" srcId="{06F592DE-9ED1-481C-B7C0-0A428382F178}" destId="{91348F4E-8B5C-4A6A-A38C-C105B0C65840}" srcOrd="1" destOrd="0" presId="urn:microsoft.com/office/officeart/2005/8/layout/gear1"/>
    <dgm:cxn modelId="{9FC2A93B-94EF-455B-9746-28DBD4E36502}" type="presOf" srcId="{06F592DE-9ED1-481C-B7C0-0A428382F178}" destId="{63C5E089-0097-4D44-9DED-8A04F993A93E}" srcOrd="2" destOrd="0" presId="urn:microsoft.com/office/officeart/2005/8/layout/gear1"/>
    <dgm:cxn modelId="{1D3E203D-6676-40BB-8A6C-39D5586838A7}" type="presOf" srcId="{88935860-E83F-4490-9292-FFC462E1962B}" destId="{298D990F-A43C-428B-9FF6-2E1363530CF6}" srcOrd="0" destOrd="0" presId="urn:microsoft.com/office/officeart/2005/8/layout/gear1"/>
    <dgm:cxn modelId="{670C723D-D20A-4810-B0E4-4BE1C9625BCB}" type="presOf" srcId="{06F592DE-9ED1-481C-B7C0-0A428382F178}" destId="{A3E18C17-22A3-4821-B665-70E45D0BA6AD}" srcOrd="0" destOrd="0" presId="urn:microsoft.com/office/officeart/2005/8/layout/gear1"/>
    <dgm:cxn modelId="{E0E7A861-7A83-40AB-B174-FC5ABEF2766A}" type="presOf" srcId="{806B5530-0B7B-40A9-ACFB-F23CD6C6DC14}" destId="{CC274CC4-CBBA-4E59-9B3D-B6EB169B25C6}" srcOrd="0" destOrd="0" presId="urn:microsoft.com/office/officeart/2005/8/layout/gear1"/>
    <dgm:cxn modelId="{E41D337B-4912-42E8-AA1B-9A8647D79F0F}" type="presOf" srcId="{DED35A37-718D-428E-93B3-5499CD4DC76C}" destId="{C4425C93-8366-4029-A2D8-42B4CB403B1A}" srcOrd="0" destOrd="0" presId="urn:microsoft.com/office/officeart/2005/8/layout/gear1"/>
    <dgm:cxn modelId="{4F9A1B87-AF92-4CEE-B412-877D6C39FFE2}" type="presOf" srcId="{806B5530-0B7B-40A9-ACFB-F23CD6C6DC14}" destId="{100738FF-D8FF-48D7-A94C-137F2C9045D8}" srcOrd="1" destOrd="0" presId="urn:microsoft.com/office/officeart/2005/8/layout/gear1"/>
    <dgm:cxn modelId="{364FE299-D973-4B95-BF6F-2E38FC1584D0}" srcId="{88935860-E83F-4490-9292-FFC462E1962B}" destId="{806B5530-0B7B-40A9-ACFB-F23CD6C6DC14}" srcOrd="1" destOrd="0" parTransId="{5E745836-8663-428A-835D-39C1A7DB1E08}" sibTransId="{DED35A37-718D-428E-93B3-5499CD4DC76C}"/>
    <dgm:cxn modelId="{08C16CB4-4C58-4CA8-A8D9-C3896B8C8401}" srcId="{88935860-E83F-4490-9292-FFC462E1962B}" destId="{06F592DE-9ED1-481C-B7C0-0A428382F178}" srcOrd="0" destOrd="0" parTransId="{B2BC583C-98C3-4778-9264-EA9A82E3BF9D}" sibTransId="{71F28B12-D4D9-4FE1-ADD4-2E08C9A41B07}"/>
    <dgm:cxn modelId="{060BBCDB-3243-4CC2-8088-69F6C364F84E}" type="presOf" srcId="{71F28B12-D4D9-4FE1-ADD4-2E08C9A41B07}" destId="{15D70527-137E-4750-AA8B-3A3D8E150022}" srcOrd="0" destOrd="0" presId="urn:microsoft.com/office/officeart/2005/8/layout/gear1"/>
    <dgm:cxn modelId="{3E02B1E2-99E6-4B09-81B3-20724D9FBFC7}" type="presOf" srcId="{806B5530-0B7B-40A9-ACFB-F23CD6C6DC14}" destId="{B1869FB8-7BAC-424F-9DFC-6857DC20EEC6}" srcOrd="2" destOrd="0" presId="urn:microsoft.com/office/officeart/2005/8/layout/gear1"/>
    <dgm:cxn modelId="{168B3CF2-464D-4EFE-8E52-FC0706E4CD61}" type="presParOf" srcId="{298D990F-A43C-428B-9FF6-2E1363530CF6}" destId="{A3E18C17-22A3-4821-B665-70E45D0BA6AD}" srcOrd="0" destOrd="0" presId="urn:microsoft.com/office/officeart/2005/8/layout/gear1"/>
    <dgm:cxn modelId="{F88F9827-ED20-41A2-B348-01229F0FFB92}" type="presParOf" srcId="{298D990F-A43C-428B-9FF6-2E1363530CF6}" destId="{91348F4E-8B5C-4A6A-A38C-C105B0C65840}" srcOrd="1" destOrd="0" presId="urn:microsoft.com/office/officeart/2005/8/layout/gear1"/>
    <dgm:cxn modelId="{9D3BD82C-4431-4663-A030-C1521A3221E7}" type="presParOf" srcId="{298D990F-A43C-428B-9FF6-2E1363530CF6}" destId="{63C5E089-0097-4D44-9DED-8A04F993A93E}" srcOrd="2" destOrd="0" presId="urn:microsoft.com/office/officeart/2005/8/layout/gear1"/>
    <dgm:cxn modelId="{89386DA4-93C8-47A4-969E-E3B11AD47E68}" type="presParOf" srcId="{298D990F-A43C-428B-9FF6-2E1363530CF6}" destId="{CC274CC4-CBBA-4E59-9B3D-B6EB169B25C6}" srcOrd="3" destOrd="0" presId="urn:microsoft.com/office/officeart/2005/8/layout/gear1"/>
    <dgm:cxn modelId="{3BC567D1-5487-4F92-A63D-7A3C1B1537B4}" type="presParOf" srcId="{298D990F-A43C-428B-9FF6-2E1363530CF6}" destId="{100738FF-D8FF-48D7-A94C-137F2C9045D8}" srcOrd="4" destOrd="0" presId="urn:microsoft.com/office/officeart/2005/8/layout/gear1"/>
    <dgm:cxn modelId="{0F86BD0E-C3AC-4BEF-9541-C9D66CD63CB2}" type="presParOf" srcId="{298D990F-A43C-428B-9FF6-2E1363530CF6}" destId="{B1869FB8-7BAC-424F-9DFC-6857DC20EEC6}" srcOrd="5" destOrd="0" presId="urn:microsoft.com/office/officeart/2005/8/layout/gear1"/>
    <dgm:cxn modelId="{F82DA2B1-5F53-456D-B67A-B92021AEC885}" type="presParOf" srcId="{298D990F-A43C-428B-9FF6-2E1363530CF6}" destId="{15D70527-137E-4750-AA8B-3A3D8E150022}" srcOrd="6" destOrd="0" presId="urn:microsoft.com/office/officeart/2005/8/layout/gear1"/>
    <dgm:cxn modelId="{CF1262E3-A01E-4F4A-9F66-AA51255C0078}" type="presParOf" srcId="{298D990F-A43C-428B-9FF6-2E1363530CF6}" destId="{C4425C93-8366-4029-A2D8-42B4CB403B1A}"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0DBA-1904-4EDD-A543-2B4C9ADCA547}">
      <dsp:nvSpPr>
        <dsp:cNvPr id="0" name=""/>
        <dsp:cNvSpPr/>
      </dsp:nvSpPr>
      <dsp:spPr>
        <a:xfrm>
          <a:off x="0" y="0"/>
          <a:ext cx="33840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F7CA752-4F9B-46B8-A19B-9B986B975645}">
      <dsp:nvSpPr>
        <dsp:cNvPr id="0" name=""/>
        <dsp:cNvSpPr/>
      </dsp:nvSpPr>
      <dsp:spPr>
        <a:xfrm>
          <a:off x="0" y="0"/>
          <a:ext cx="3384000" cy="96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2">
                  <a:lumMod val="40000"/>
                  <a:lumOff val="60000"/>
                </a:schemeClr>
              </a:solidFill>
            </a:rPr>
            <a:t>To get to an estimated time of arrival or trip duration we needed to create a new feature. </a:t>
          </a:r>
        </a:p>
      </dsp:txBody>
      <dsp:txXfrm>
        <a:off x="0" y="0"/>
        <a:ext cx="3384000" cy="961200"/>
      </dsp:txXfrm>
    </dsp:sp>
    <dsp:sp modelId="{1C60BC84-0F7A-420E-B68A-73B8DC482B40}">
      <dsp:nvSpPr>
        <dsp:cNvPr id="0" name=""/>
        <dsp:cNvSpPr/>
      </dsp:nvSpPr>
      <dsp:spPr>
        <a:xfrm>
          <a:off x="0" y="961200"/>
          <a:ext cx="33840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6C0F44A-098E-4355-9220-744CCB333EA5}">
      <dsp:nvSpPr>
        <dsp:cNvPr id="0" name=""/>
        <dsp:cNvSpPr/>
      </dsp:nvSpPr>
      <dsp:spPr>
        <a:xfrm>
          <a:off x="0" y="961200"/>
          <a:ext cx="3384000" cy="96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tx1">
                  <a:lumMod val="50000"/>
                  <a:lumOff val="50000"/>
                </a:schemeClr>
              </a:solidFill>
            </a:rPr>
            <a:t>The dataset came initially with both pickup and drop off features as a date time.</a:t>
          </a:r>
        </a:p>
      </dsp:txBody>
      <dsp:txXfrm>
        <a:off x="0" y="961200"/>
        <a:ext cx="3384000" cy="961200"/>
      </dsp:txXfrm>
    </dsp:sp>
    <dsp:sp modelId="{05FC1B2C-C8B7-4E46-A24E-F6E2C67F2887}">
      <dsp:nvSpPr>
        <dsp:cNvPr id="0" name=""/>
        <dsp:cNvSpPr/>
      </dsp:nvSpPr>
      <dsp:spPr>
        <a:xfrm>
          <a:off x="0" y="1922400"/>
          <a:ext cx="3384000"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7E6C0CD-2BA4-4C12-9FE5-9AE4684E97B0}">
      <dsp:nvSpPr>
        <dsp:cNvPr id="0" name=""/>
        <dsp:cNvSpPr/>
      </dsp:nvSpPr>
      <dsp:spPr>
        <a:xfrm>
          <a:off x="0" y="1922400"/>
          <a:ext cx="3384000" cy="96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4">
                  <a:lumMod val="20000"/>
                  <a:lumOff val="80000"/>
                </a:schemeClr>
              </a:solidFill>
            </a:rPr>
            <a:t>To make the most use of the datetime values they were parsed and split by year, month, day and hour of the day.</a:t>
          </a:r>
        </a:p>
      </dsp:txBody>
      <dsp:txXfrm>
        <a:off x="0" y="1922400"/>
        <a:ext cx="3384000" cy="961200"/>
      </dsp:txXfrm>
    </dsp:sp>
    <dsp:sp modelId="{504F4E9A-13A0-42A7-A310-346A4F88C574}">
      <dsp:nvSpPr>
        <dsp:cNvPr id="0" name=""/>
        <dsp:cNvSpPr/>
      </dsp:nvSpPr>
      <dsp:spPr>
        <a:xfrm>
          <a:off x="0" y="2883599"/>
          <a:ext cx="33840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53FBEB7-7397-4050-854B-1EEF1658CA86}">
      <dsp:nvSpPr>
        <dsp:cNvPr id="0" name=""/>
        <dsp:cNvSpPr/>
      </dsp:nvSpPr>
      <dsp:spPr>
        <a:xfrm>
          <a:off x="0" y="2883599"/>
          <a:ext cx="3384000" cy="96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lumMod val="40000"/>
                  <a:lumOff val="60000"/>
                </a:schemeClr>
              </a:solidFill>
            </a:rPr>
            <a:t>After feature engineering, unnecessary features were dropped.</a:t>
          </a:r>
        </a:p>
      </dsp:txBody>
      <dsp:txXfrm>
        <a:off x="0" y="2883599"/>
        <a:ext cx="3384000" cy="961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0DBA-1904-4EDD-A543-2B4C9ADCA547}">
      <dsp:nvSpPr>
        <dsp:cNvPr id="0" name=""/>
        <dsp:cNvSpPr/>
      </dsp:nvSpPr>
      <dsp:spPr>
        <a:xfrm>
          <a:off x="0" y="0"/>
          <a:ext cx="33840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F7CA752-4F9B-46B8-A19B-9B986B975645}">
      <dsp:nvSpPr>
        <dsp:cNvPr id="0" name=""/>
        <dsp:cNvSpPr/>
      </dsp:nvSpPr>
      <dsp:spPr>
        <a:xfrm>
          <a:off x="0" y="0"/>
          <a:ext cx="3384000" cy="96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accent2">
                  <a:lumMod val="40000"/>
                  <a:lumOff val="60000"/>
                </a:schemeClr>
              </a:solidFill>
            </a:rPr>
            <a:t>Feature Engineering of Date Fields.</a:t>
          </a:r>
        </a:p>
      </dsp:txBody>
      <dsp:txXfrm>
        <a:off x="0" y="0"/>
        <a:ext cx="3384000" cy="961200"/>
      </dsp:txXfrm>
    </dsp:sp>
    <dsp:sp modelId="{1C60BC84-0F7A-420E-B68A-73B8DC482B40}">
      <dsp:nvSpPr>
        <dsp:cNvPr id="0" name=""/>
        <dsp:cNvSpPr/>
      </dsp:nvSpPr>
      <dsp:spPr>
        <a:xfrm>
          <a:off x="0" y="961200"/>
          <a:ext cx="33840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6C0F44A-098E-4355-9220-744CCB333EA5}">
      <dsp:nvSpPr>
        <dsp:cNvPr id="0" name=""/>
        <dsp:cNvSpPr/>
      </dsp:nvSpPr>
      <dsp:spPr>
        <a:xfrm>
          <a:off x="0" y="961200"/>
          <a:ext cx="3384000" cy="96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tx1">
                  <a:lumMod val="50000"/>
                  <a:lumOff val="50000"/>
                </a:schemeClr>
              </a:solidFill>
            </a:rPr>
            <a:t>Combining Monthly data set into single file for analysis.</a:t>
          </a:r>
        </a:p>
      </dsp:txBody>
      <dsp:txXfrm>
        <a:off x="0" y="961200"/>
        <a:ext cx="3384000" cy="961200"/>
      </dsp:txXfrm>
    </dsp:sp>
    <dsp:sp modelId="{05FC1B2C-C8B7-4E46-A24E-F6E2C67F2887}">
      <dsp:nvSpPr>
        <dsp:cNvPr id="0" name=""/>
        <dsp:cNvSpPr/>
      </dsp:nvSpPr>
      <dsp:spPr>
        <a:xfrm>
          <a:off x="0" y="1922400"/>
          <a:ext cx="3384000"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7E6C0CD-2BA4-4C12-9FE5-9AE4684E97B0}">
      <dsp:nvSpPr>
        <dsp:cNvPr id="0" name=""/>
        <dsp:cNvSpPr/>
      </dsp:nvSpPr>
      <dsp:spPr>
        <a:xfrm>
          <a:off x="0" y="1922400"/>
          <a:ext cx="3384000" cy="96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accent4">
                  <a:lumMod val="20000"/>
                  <a:lumOff val="80000"/>
                </a:schemeClr>
              </a:solidFill>
            </a:rPr>
            <a:t>Separation of providers into additional columns (Uber, Lyft, Juno, VIA)</a:t>
          </a:r>
        </a:p>
      </dsp:txBody>
      <dsp:txXfrm>
        <a:off x="0" y="1922400"/>
        <a:ext cx="3384000" cy="961200"/>
      </dsp:txXfrm>
    </dsp:sp>
    <dsp:sp modelId="{504F4E9A-13A0-42A7-A310-346A4F88C574}">
      <dsp:nvSpPr>
        <dsp:cNvPr id="0" name=""/>
        <dsp:cNvSpPr/>
      </dsp:nvSpPr>
      <dsp:spPr>
        <a:xfrm>
          <a:off x="0" y="2883599"/>
          <a:ext cx="33840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53FBEB7-7397-4050-854B-1EEF1658CA86}">
      <dsp:nvSpPr>
        <dsp:cNvPr id="0" name=""/>
        <dsp:cNvSpPr/>
      </dsp:nvSpPr>
      <dsp:spPr>
        <a:xfrm>
          <a:off x="0" y="2883599"/>
          <a:ext cx="3384000" cy="96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endParaRPr lang="en-US" sz="1900" kern="1200">
            <a:solidFill>
              <a:schemeClr val="accent1">
                <a:lumMod val="40000"/>
                <a:lumOff val="60000"/>
              </a:schemeClr>
            </a:solidFill>
          </a:endParaRPr>
        </a:p>
      </dsp:txBody>
      <dsp:txXfrm>
        <a:off x="0" y="2883599"/>
        <a:ext cx="3384000" cy="961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1B233-E73A-4584-94D8-1F3D8EC3C380}">
      <dsp:nvSpPr>
        <dsp:cNvPr id="0" name=""/>
        <dsp:cNvSpPr/>
      </dsp:nvSpPr>
      <dsp:spPr>
        <a:xfrm>
          <a:off x="2177562" y="0"/>
          <a:ext cx="1207900" cy="845176"/>
        </a:xfrm>
        <a:prstGeom prst="trapezoid">
          <a:avLst>
            <a:gd name="adj" fmla="val 67568"/>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0000">
                  <a:hueOff val="0"/>
                  <a:satOff val="0"/>
                  <a:lumOff val="0"/>
                  <a:alphaOff val="0"/>
                </a:srgbClr>
              </a:solidFill>
              <a:latin typeface="Calibri" panose="020F0502020204030204"/>
              <a:ea typeface="+mn-ea"/>
              <a:cs typeface="+mn-cs"/>
            </a:rPr>
            <a:t>Clean</a:t>
          </a:r>
        </a:p>
      </dsp:txBody>
      <dsp:txXfrm>
        <a:off x="2558274" y="266387"/>
        <a:ext cx="446476" cy="578789"/>
      </dsp:txXfrm>
    </dsp:sp>
    <dsp:sp modelId="{E3D73027-20C7-4DA9-A1A0-80F00F5D1530}">
      <dsp:nvSpPr>
        <dsp:cNvPr id="0" name=""/>
        <dsp:cNvSpPr/>
      </dsp:nvSpPr>
      <dsp:spPr>
        <a:xfrm>
          <a:off x="1105222" y="845176"/>
          <a:ext cx="3352580" cy="1635719"/>
        </a:xfrm>
        <a:prstGeom prst="trapezoid">
          <a:avLst>
            <a:gd name="adj" fmla="val 67568"/>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0000">
                  <a:hueOff val="0"/>
                  <a:satOff val="0"/>
                  <a:lumOff val="0"/>
                  <a:alphaOff val="0"/>
                </a:srgbClr>
              </a:solidFill>
              <a:latin typeface="Calibri" panose="020F0502020204030204"/>
              <a:ea typeface="+mn-ea"/>
              <a:cs typeface="+mn-cs"/>
            </a:rPr>
            <a:t>Combine</a:t>
          </a:r>
        </a:p>
      </dsp:txBody>
      <dsp:txXfrm>
        <a:off x="2418315" y="1390416"/>
        <a:ext cx="726393" cy="1090479"/>
      </dsp:txXfrm>
    </dsp:sp>
    <dsp:sp modelId="{3F6C04AB-AB7E-46DF-BD75-BA1401AD5B99}">
      <dsp:nvSpPr>
        <dsp:cNvPr id="0" name=""/>
        <dsp:cNvSpPr/>
      </dsp:nvSpPr>
      <dsp:spPr>
        <a:xfrm>
          <a:off x="0" y="2480896"/>
          <a:ext cx="5563025" cy="1635719"/>
        </a:xfrm>
        <a:prstGeom prst="trapezoid">
          <a:avLst>
            <a:gd name="adj" fmla="val 67568"/>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0000">
                  <a:hueOff val="0"/>
                  <a:satOff val="0"/>
                  <a:lumOff val="0"/>
                  <a:alphaOff val="0"/>
                </a:srgbClr>
              </a:solidFill>
              <a:latin typeface="Calibri" panose="020F0502020204030204"/>
              <a:ea typeface="+mn-ea"/>
              <a:cs typeface="+mn-cs"/>
            </a:rPr>
            <a:t>Column</a:t>
          </a:r>
        </a:p>
      </dsp:txBody>
      <dsp:txXfrm>
        <a:off x="1710344" y="2814202"/>
        <a:ext cx="2142336" cy="1302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8C17-22A3-4821-B665-70E45D0BA6AD}">
      <dsp:nvSpPr>
        <dsp:cNvPr id="0" name=""/>
        <dsp:cNvSpPr/>
      </dsp:nvSpPr>
      <dsp:spPr>
        <a:xfrm>
          <a:off x="1059564" y="1219237"/>
          <a:ext cx="1295022" cy="1295022"/>
        </a:xfrm>
        <a:prstGeom prst="gear9">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solidFill>
                <a:sysClr val="window" lastClr="FFFFFF"/>
              </a:solidFill>
              <a:latin typeface="Calibri" panose="020F0502020204030204"/>
              <a:ea typeface="+mn-ea"/>
              <a:cs typeface="+mn-cs"/>
            </a:rPr>
            <a:t>AP</a:t>
          </a:r>
        </a:p>
      </dsp:txBody>
      <dsp:txXfrm>
        <a:off x="1319921" y="1522590"/>
        <a:ext cx="774308" cy="665668"/>
      </dsp:txXfrm>
    </dsp:sp>
    <dsp:sp modelId="{CC274CC4-CBBA-4E59-9B3D-B6EB169B25C6}">
      <dsp:nvSpPr>
        <dsp:cNvPr id="0" name=""/>
        <dsp:cNvSpPr/>
      </dsp:nvSpPr>
      <dsp:spPr>
        <a:xfrm>
          <a:off x="306096" y="913141"/>
          <a:ext cx="941834" cy="941834"/>
        </a:xfrm>
        <a:prstGeom prst="gear6">
          <a:avLst/>
        </a:prstGeom>
        <a:solidFill>
          <a:srgbClr val="E48312">
            <a:hueOff val="0"/>
            <a:satOff val="0"/>
            <a:lumOff val="0"/>
            <a:alphaOff val="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solidFill>
                <a:sysClr val="window" lastClr="FFFFFF"/>
              </a:solidFill>
              <a:latin typeface="Calibri" panose="020F0502020204030204"/>
              <a:ea typeface="+mn-ea"/>
              <a:cs typeface="+mn-cs"/>
            </a:rPr>
            <a:t>AUC</a:t>
          </a:r>
        </a:p>
      </dsp:txBody>
      <dsp:txXfrm>
        <a:off x="543206" y="1151684"/>
        <a:ext cx="467614" cy="464748"/>
      </dsp:txXfrm>
    </dsp:sp>
    <dsp:sp modelId="{15D70527-137E-4750-AA8B-3A3D8E150022}">
      <dsp:nvSpPr>
        <dsp:cNvPr id="0" name=""/>
        <dsp:cNvSpPr/>
      </dsp:nvSpPr>
      <dsp:spPr>
        <a:xfrm>
          <a:off x="1078899" y="1020616"/>
          <a:ext cx="1592878" cy="1592878"/>
        </a:xfrm>
        <a:prstGeom prst="circularArrow">
          <a:avLst>
            <a:gd name="adj1" fmla="val 4878"/>
            <a:gd name="adj2" fmla="val 312630"/>
            <a:gd name="adj3" fmla="val 2954148"/>
            <a:gd name="adj4" fmla="val 15499979"/>
            <a:gd name="adj5" fmla="val 5691"/>
          </a:avLst>
        </a:prstGeom>
        <a:solidFill>
          <a:srgbClr val="E48312">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425C93-8366-4029-A2D8-42B4CB403B1A}">
      <dsp:nvSpPr>
        <dsp:cNvPr id="0" name=""/>
        <dsp:cNvSpPr/>
      </dsp:nvSpPr>
      <dsp:spPr>
        <a:xfrm>
          <a:off x="139299" y="712644"/>
          <a:ext cx="1204371" cy="1204371"/>
        </a:xfrm>
        <a:prstGeom prst="leftCircularArrow">
          <a:avLst>
            <a:gd name="adj1" fmla="val 6452"/>
            <a:gd name="adj2" fmla="val 429999"/>
            <a:gd name="adj3" fmla="val 10489124"/>
            <a:gd name="adj4" fmla="val 14837806"/>
            <a:gd name="adj5" fmla="val 7527"/>
          </a:avLst>
        </a:prstGeom>
        <a:solidFill>
          <a:srgbClr val="E48312">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95F3-6622-431F-A8C2-660B2C70A8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56074F-9316-4C48-8AF6-94253F547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17C115-15F7-4464-8DC8-38C1B71D9FE5}"/>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5" name="Footer Placeholder 4">
            <a:extLst>
              <a:ext uri="{FF2B5EF4-FFF2-40B4-BE49-F238E27FC236}">
                <a16:creationId xmlns:a16="http://schemas.microsoft.com/office/drawing/2014/main" id="{A9B00A8F-C227-446B-8020-750917DF8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C98922-7839-45EF-9907-224EE88B841C}"/>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3638819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C681-785C-492D-ADB6-76406D9FE5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15A3EE-EA56-4610-BAED-A64C5BB830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70885-A219-4CDC-82FA-1936D91D95B2}"/>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5" name="Footer Placeholder 4">
            <a:extLst>
              <a:ext uri="{FF2B5EF4-FFF2-40B4-BE49-F238E27FC236}">
                <a16:creationId xmlns:a16="http://schemas.microsoft.com/office/drawing/2014/main" id="{3E1FA58E-3110-4A8F-AF98-5EAA3C616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DB51B-E59C-432D-8AB0-DB96C7DEC033}"/>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4057000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79CE52-E7B2-4BE8-84C1-A19BDA5EE4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5D7064-E457-4BBB-96AA-8121DC3E71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EBD4B-4CAB-4EFE-BF8B-2A9C09DAA74A}"/>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5" name="Footer Placeholder 4">
            <a:extLst>
              <a:ext uri="{FF2B5EF4-FFF2-40B4-BE49-F238E27FC236}">
                <a16:creationId xmlns:a16="http://schemas.microsoft.com/office/drawing/2014/main" id="{69C97C35-0DAE-425B-8442-41EF0E1FB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A89CF-DA86-490A-BE55-3F15FD2B0593}"/>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382708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127F-22A1-4C84-BF15-FE85C2D64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EA644-CD87-46B2-8B7A-1F0BFF45C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D19B6-2418-4234-8CE3-EA2CA33DF30B}"/>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5" name="Footer Placeholder 4">
            <a:extLst>
              <a:ext uri="{FF2B5EF4-FFF2-40B4-BE49-F238E27FC236}">
                <a16:creationId xmlns:a16="http://schemas.microsoft.com/office/drawing/2014/main" id="{983E4F21-3F4E-48AC-A519-A64746C4C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2E829-E35D-4B57-A0F3-38ADEDD078DA}"/>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380674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76C24-0D01-48D5-B06B-09D6BC32D9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1B3032-F261-4146-B6B0-EC9359DD4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5ED4C2-4EC4-44CC-B481-5F9F3EBAF3AA}"/>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5" name="Footer Placeholder 4">
            <a:extLst>
              <a:ext uri="{FF2B5EF4-FFF2-40B4-BE49-F238E27FC236}">
                <a16:creationId xmlns:a16="http://schemas.microsoft.com/office/drawing/2014/main" id="{FD1A80E1-80D7-4EC1-B717-DECDEDA42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3B7D6-1E26-4B21-B87A-F91AF195F3E1}"/>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80280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6AA6-E9A0-4420-B3DA-68513F5639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3DF944-A319-44E3-B2AD-68FF5913EA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73EB55-ED9A-4D50-AFDD-6EDD1FD83B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00A5-AFAE-4F91-B91B-3B9F5397EE0C}"/>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6" name="Footer Placeholder 5">
            <a:extLst>
              <a:ext uri="{FF2B5EF4-FFF2-40B4-BE49-F238E27FC236}">
                <a16:creationId xmlns:a16="http://schemas.microsoft.com/office/drawing/2014/main" id="{89FBF9CC-D50D-420A-81FF-9395AC9F54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B1E012-0D3B-4C22-8369-759CD33CBF69}"/>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3453145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D9DE-5A93-4890-9BDD-DD23C422F8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8611C5-68B9-4E8F-8A9F-A9E018ABB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89BFB1-35DE-4B86-976A-56EA33DB13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3989C2-B9A4-4EF5-9D06-8E8F61535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25A098-EFD3-458B-A1E6-8F90A6722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B414E5-38C7-4A24-9327-8D4525907020}"/>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8" name="Footer Placeholder 7">
            <a:extLst>
              <a:ext uri="{FF2B5EF4-FFF2-40B4-BE49-F238E27FC236}">
                <a16:creationId xmlns:a16="http://schemas.microsoft.com/office/drawing/2014/main" id="{E491A9B2-9C4B-43EB-AC42-6AD2D6D97B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8B6C2B-C76A-4BB7-A669-7B70E4C46527}"/>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353613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A156-2BF1-4014-949B-E992774ABD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6F4E21-CEB9-4E0E-9DE4-723DB6943312}"/>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4" name="Footer Placeholder 3">
            <a:extLst>
              <a:ext uri="{FF2B5EF4-FFF2-40B4-BE49-F238E27FC236}">
                <a16:creationId xmlns:a16="http://schemas.microsoft.com/office/drawing/2014/main" id="{9F2256AD-E2BE-489C-9EA7-19B248D403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AA685C-62BB-4836-838C-3E7AA70FC0EF}"/>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115375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1B0F1E-5BED-4C58-AAE5-9F29E106CFB1}"/>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3" name="Footer Placeholder 2">
            <a:extLst>
              <a:ext uri="{FF2B5EF4-FFF2-40B4-BE49-F238E27FC236}">
                <a16:creationId xmlns:a16="http://schemas.microsoft.com/office/drawing/2014/main" id="{1DE0DF6E-43B1-43A8-8C54-C51C584F08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1C5C58-2030-4FFA-A2DD-2A8361CD5B28}"/>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251805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1636-B33D-4ACF-8680-4CFB3691C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61EC65-94C8-43BD-93EA-5D865BC568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4C1EDE-6570-437E-B755-13CC112DC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DE8553-71B3-4C0F-836E-ADFE9E4ABF6E}"/>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6" name="Footer Placeholder 5">
            <a:extLst>
              <a:ext uri="{FF2B5EF4-FFF2-40B4-BE49-F238E27FC236}">
                <a16:creationId xmlns:a16="http://schemas.microsoft.com/office/drawing/2014/main" id="{5510CB05-28C4-432D-BCDA-D833BD33C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9AE2EE-B6B2-475D-8D86-4E68BEF4831D}"/>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329380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D649-66BA-454B-9265-FFEF661B0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421755-7DC1-4833-996E-58C5A8C226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9C222-ECCD-40AB-B53F-F86CBB55DC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AE910-BC1E-486A-B122-5C24978F4C22}"/>
              </a:ext>
            </a:extLst>
          </p:cNvPr>
          <p:cNvSpPr>
            <a:spLocks noGrp="1"/>
          </p:cNvSpPr>
          <p:nvPr>
            <p:ph type="dt" sz="half" idx="10"/>
          </p:nvPr>
        </p:nvSpPr>
        <p:spPr/>
        <p:txBody>
          <a:bodyPr/>
          <a:lstStyle/>
          <a:p>
            <a:fld id="{E25607AB-1E05-46C2-95DC-CF4C9B80385A}" type="datetimeFigureOut">
              <a:rPr lang="en-US" smtClean="0"/>
              <a:t>3/3/2022</a:t>
            </a:fld>
            <a:endParaRPr lang="en-US"/>
          </a:p>
        </p:txBody>
      </p:sp>
      <p:sp>
        <p:nvSpPr>
          <p:cNvPr id="6" name="Footer Placeholder 5">
            <a:extLst>
              <a:ext uri="{FF2B5EF4-FFF2-40B4-BE49-F238E27FC236}">
                <a16:creationId xmlns:a16="http://schemas.microsoft.com/office/drawing/2014/main" id="{48CAEFE0-A27A-451E-A8F4-367CDD887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CB46A-B481-4102-9C91-02CC92623236}"/>
              </a:ext>
            </a:extLst>
          </p:cNvPr>
          <p:cNvSpPr>
            <a:spLocks noGrp="1"/>
          </p:cNvSpPr>
          <p:nvPr>
            <p:ph type="sldNum" sz="quarter" idx="12"/>
          </p:nvPr>
        </p:nvSpPr>
        <p:spPr/>
        <p:txBody>
          <a:bodyPr/>
          <a:lstStyle/>
          <a:p>
            <a:fld id="{85B52D1A-F1A9-46D8-9038-8D360BF1F67E}" type="slidenum">
              <a:rPr lang="en-US" smtClean="0"/>
              <a:t>‹#›</a:t>
            </a:fld>
            <a:endParaRPr lang="en-US"/>
          </a:p>
        </p:txBody>
      </p:sp>
    </p:spTree>
    <p:extLst>
      <p:ext uri="{BB962C8B-B14F-4D97-AF65-F5344CB8AC3E}">
        <p14:creationId xmlns:p14="http://schemas.microsoft.com/office/powerpoint/2010/main" val="128568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9CCAE-C5B4-4861-916D-8612B9D115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5CC24B-FDE8-4DD1-A0C5-C02CBB7A03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6121B-1FF2-40BD-8D46-305681069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5607AB-1E05-46C2-95DC-CF4C9B80385A}" type="datetimeFigureOut">
              <a:rPr lang="en-US" smtClean="0"/>
              <a:t>3/3/2022</a:t>
            </a:fld>
            <a:endParaRPr lang="en-US"/>
          </a:p>
        </p:txBody>
      </p:sp>
      <p:sp>
        <p:nvSpPr>
          <p:cNvPr id="5" name="Footer Placeholder 4">
            <a:extLst>
              <a:ext uri="{FF2B5EF4-FFF2-40B4-BE49-F238E27FC236}">
                <a16:creationId xmlns:a16="http://schemas.microsoft.com/office/drawing/2014/main" id="{8230EBEF-7C5C-4E2B-AC01-2017E2A65B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DA39F9-3089-4A49-9FCE-69774AB64C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52D1A-F1A9-46D8-9038-8D360BF1F67E}" type="slidenum">
              <a:rPr lang="en-US" smtClean="0"/>
              <a:t>‹#›</a:t>
            </a:fld>
            <a:endParaRPr lang="en-US"/>
          </a:p>
        </p:txBody>
      </p:sp>
    </p:spTree>
    <p:extLst>
      <p:ext uri="{BB962C8B-B14F-4D97-AF65-F5344CB8AC3E}">
        <p14:creationId xmlns:p14="http://schemas.microsoft.com/office/powerpoint/2010/main" val="2036411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8.jpeg"/><Relationship Id="rId4" Type="http://schemas.microsoft.com/office/2018/10/relationships/comments" Target="../comments/modernComment_105_1E09C2B3.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2.xml"/><Relationship Id="rId12" Type="http://schemas.openxmlformats.org/officeDocument/2006/relationships/diagramQuickStyle" Target="../diagrams/quickStyle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5" Type="http://schemas.openxmlformats.org/officeDocument/2006/relationships/image" Target="../media/image2.png"/><Relationship Id="rId10" Type="http://schemas.openxmlformats.org/officeDocument/2006/relationships/diagramData" Target="../diagrams/data3.xml"/><Relationship Id="rId4" Type="http://schemas.microsoft.com/office/2018/10/relationships/comments" Target="../comments/modernComment_10F_C9643A0B.xml"/><Relationship Id="rId9" Type="http://schemas.microsoft.com/office/2007/relationships/diagramDrawing" Target="../diagrams/drawing2.xml"/><Relationship Id="rId14" Type="http://schemas.microsoft.com/office/2007/relationships/diagramDrawing" Target="../diagrams/drawing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0.png"/><Relationship Id="rId4" Type="http://schemas.microsoft.com/office/2018/10/relationships/comments" Target="../comments/modernComment_110_4D51AF0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2.xml"/><Relationship Id="rId7" Type="http://schemas.openxmlformats.org/officeDocument/2006/relationships/diagramData" Target="../diagrams/data4.xml"/><Relationship Id="rId12"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2.png"/><Relationship Id="rId11" Type="http://schemas.microsoft.com/office/2007/relationships/diagramDrawing" Target="../diagrams/drawing4.xml"/><Relationship Id="rId5" Type="http://schemas.openxmlformats.org/officeDocument/2006/relationships/image" Target="../media/image21.png"/><Relationship Id="rId10" Type="http://schemas.openxmlformats.org/officeDocument/2006/relationships/diagramColors" Target="../diagrams/colors4.xml"/><Relationship Id="rId4" Type="http://schemas.microsoft.com/office/2018/10/relationships/comments" Target="../comments/modernComment_111_E69BCE9C.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microsoft.com/office/2018/10/relationships/comments" Target="../comments/modernComment_112_5A0E6BA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microsoft.com/office/2018/10/relationships/comments" Target="../comments/modernComment_100_30A88A2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microsoft.com/office/2018/10/relationships/comments" Target="../comments/modernComment_109_B557377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microsoft.com/office/2018/10/relationships/comments" Target="../comments/modernComment_10B_CEBC2B40.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microsoft.com/office/2018/10/relationships/comments" Target="../comments/modernComment_116_2010B7D8.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microsoft.com/office/2018/10/relationships/comments" Target="../comments/modernComment_10E_3756EF4E.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microsoft.com/office/2018/10/relationships/comments" Target="../comments/modernComment_117_31C5BF28.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17.png"/><Relationship Id="rId10" Type="http://schemas.microsoft.com/office/2007/relationships/diagramDrawing" Target="../diagrams/drawing1.xml"/><Relationship Id="rId4" Type="http://schemas.microsoft.com/office/2018/10/relationships/comments" Target="../comments/modernComment_101_CB007CA1.xml"/><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5" Type="http://schemas.openxmlformats.org/officeDocument/2006/relationships/image" Target="../media/image18.jpeg"/><Relationship Id="rId4" Type="http://schemas.microsoft.com/office/2018/10/relationships/comments" Target="../comments/modernComment_104_894FD7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F8077-177D-451C-8614-57FD6839C500}"/>
              </a:ext>
            </a:extLst>
          </p:cNvPr>
          <p:cNvSpPr>
            <a:spLocks noGrp="1"/>
          </p:cNvSpPr>
          <p:nvPr>
            <p:ph type="ctrTitle"/>
          </p:nvPr>
        </p:nvSpPr>
        <p:spPr>
          <a:xfrm>
            <a:off x="7458791" y="394761"/>
            <a:ext cx="4087306" cy="1818778"/>
          </a:xfrm>
        </p:spPr>
        <p:txBody>
          <a:bodyPr anchor="b">
            <a:normAutofit/>
          </a:bodyPr>
          <a:lstStyle/>
          <a:p>
            <a:pPr algn="l"/>
            <a:r>
              <a:rPr lang="en-US" sz="5400"/>
              <a:t>Time: The Final Frontier</a:t>
            </a:r>
          </a:p>
        </p:txBody>
      </p:sp>
      <p:sp>
        <p:nvSpPr>
          <p:cNvPr id="3" name="Subtitle 2">
            <a:extLst>
              <a:ext uri="{FF2B5EF4-FFF2-40B4-BE49-F238E27FC236}">
                <a16:creationId xmlns:a16="http://schemas.microsoft.com/office/drawing/2014/main" id="{CFBA78A6-DF7C-47AC-930D-5BE605B72C1F}"/>
              </a:ext>
            </a:extLst>
          </p:cNvPr>
          <p:cNvSpPr>
            <a:spLocks noGrp="1"/>
          </p:cNvSpPr>
          <p:nvPr>
            <p:ph type="subTitle" idx="1"/>
          </p:nvPr>
        </p:nvSpPr>
        <p:spPr>
          <a:xfrm>
            <a:off x="7729531" y="3225475"/>
            <a:ext cx="3545827" cy="646332"/>
          </a:xfrm>
        </p:spPr>
        <p:txBody>
          <a:bodyPr anchor="t">
            <a:normAutofit fontScale="92500"/>
          </a:bodyPr>
          <a:lstStyle/>
          <a:p>
            <a:pPr algn="l"/>
            <a:r>
              <a:rPr lang="en-US" sz="1600" i="1"/>
              <a:t>“That is if you want to predict demand or estimate the arrival of For Hire Vehicles!”</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lose up of a control panel of an aeroplane flying at night">
            <a:extLst>
              <a:ext uri="{FF2B5EF4-FFF2-40B4-BE49-F238E27FC236}">
                <a16:creationId xmlns:a16="http://schemas.microsoft.com/office/drawing/2014/main" id="{132A98B2-A10D-4738-A366-E011AB33D731}"/>
              </a:ext>
            </a:extLst>
          </p:cNvPr>
          <p:cNvPicPr>
            <a:picLocks noChangeAspect="1"/>
          </p:cNvPicPr>
          <p:nvPr/>
        </p:nvPicPr>
        <p:blipFill rotWithShape="1">
          <a:blip r:embed="rId4"/>
          <a:srcRect l="5859" r="25730"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C8F6965C-C934-45A9-A105-69B512A2EBDA}"/>
              </a:ext>
            </a:extLst>
          </p:cNvPr>
          <p:cNvSpPr txBox="1"/>
          <p:nvPr/>
        </p:nvSpPr>
        <p:spPr>
          <a:xfrm>
            <a:off x="6752217" y="4883743"/>
            <a:ext cx="4958976" cy="646331"/>
          </a:xfrm>
          <a:prstGeom prst="rect">
            <a:avLst/>
          </a:prstGeom>
          <a:noFill/>
        </p:spPr>
        <p:txBody>
          <a:bodyPr wrap="square" rtlCol="0">
            <a:spAutoFit/>
          </a:bodyPr>
          <a:lstStyle/>
          <a:p>
            <a:pPr algn="ctr"/>
            <a:r>
              <a:rPr lang="en-US"/>
              <a:t>Presented by: </a:t>
            </a:r>
          </a:p>
          <a:p>
            <a:pPr algn="ctr"/>
            <a:r>
              <a:rPr lang="en-US"/>
              <a:t>Morgan </a:t>
            </a:r>
            <a:r>
              <a:rPr lang="en-US" err="1"/>
              <a:t>Raska</a:t>
            </a:r>
            <a:r>
              <a:rPr lang="en-US"/>
              <a:t>, </a:t>
            </a:r>
            <a:r>
              <a:rPr lang="en-US" err="1"/>
              <a:t>Vinesh</a:t>
            </a:r>
            <a:r>
              <a:rPr lang="en-US"/>
              <a:t> </a:t>
            </a:r>
            <a:r>
              <a:rPr lang="en-US" err="1"/>
              <a:t>Therattil</a:t>
            </a:r>
            <a:r>
              <a:rPr lang="en-US"/>
              <a:t> &amp; Chris Nosky</a:t>
            </a:r>
          </a:p>
        </p:txBody>
      </p:sp>
      <p:pic>
        <p:nvPicPr>
          <p:cNvPr id="7" name="Audio 6">
            <a:hlinkClick r:id="" action="ppaction://media"/>
            <a:extLst>
              <a:ext uri="{FF2B5EF4-FFF2-40B4-BE49-F238E27FC236}">
                <a16:creationId xmlns:a16="http://schemas.microsoft.com/office/drawing/2014/main" id="{F55E266E-D472-4C8C-B0B3-092DFDF75F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00873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7892"/>
    </mc:Choice>
    <mc:Fallback xmlns="">
      <p:transition spd="slow" advTm="17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green treetops">
            <a:extLst>
              <a:ext uri="{FF2B5EF4-FFF2-40B4-BE49-F238E27FC236}">
                <a16:creationId xmlns:a16="http://schemas.microsoft.com/office/drawing/2014/main" id="{96D57EDA-1AA3-4F41-A073-412BF3FFDE87}"/>
              </a:ext>
            </a:extLst>
          </p:cNvPr>
          <p:cNvPicPr>
            <a:picLocks noChangeAspect="1"/>
          </p:cNvPicPr>
          <p:nvPr/>
        </p:nvPicPr>
        <p:blipFill rotWithShape="1">
          <a:blip r:embed="rId5"/>
          <a:srcRect l="781" t="23391" r="8310"/>
          <a:stretch/>
        </p:blipFill>
        <p:spPr>
          <a:xfrm>
            <a:off x="19" y="10"/>
            <a:ext cx="12191981" cy="6857990"/>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83B1D-DA0E-42C7-A1D3-976F67A3D872}"/>
              </a:ext>
            </a:extLst>
          </p:cNvPr>
          <p:cNvSpPr>
            <a:spLocks noGrp="1"/>
          </p:cNvSpPr>
          <p:nvPr>
            <p:ph type="title"/>
          </p:nvPr>
        </p:nvSpPr>
        <p:spPr>
          <a:xfrm>
            <a:off x="763866" y="663719"/>
            <a:ext cx="7234998" cy="1640792"/>
          </a:xfrm>
        </p:spPr>
        <p:txBody>
          <a:bodyPr vert="horz" lIns="91440" tIns="45720" rIns="91440" bIns="45720" rtlCol="0" anchor="b">
            <a:normAutofit/>
          </a:bodyPr>
          <a:lstStyle/>
          <a:p>
            <a:r>
              <a:rPr lang="en-US" sz="4800"/>
              <a:t>Random Forest Regression – The sequel</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21DEB4-9A3F-4A9E-9241-CA9BA7D63257}"/>
              </a:ext>
            </a:extLst>
          </p:cNvPr>
          <p:cNvSpPr>
            <a:spLocks noGrp="1"/>
          </p:cNvSpPr>
          <p:nvPr>
            <p:ph idx="1"/>
          </p:nvPr>
        </p:nvSpPr>
        <p:spPr>
          <a:xfrm>
            <a:off x="353667" y="2681068"/>
            <a:ext cx="9078562" cy="592975"/>
          </a:xfrm>
        </p:spPr>
        <p:txBody>
          <a:bodyPr vert="horz" lIns="91440" tIns="45720" rIns="91440" bIns="45720" rtlCol="0" anchor="ctr">
            <a:normAutofit/>
          </a:bodyPr>
          <a:lstStyle/>
          <a:p>
            <a:pPr marL="0" indent="0">
              <a:buNone/>
            </a:pPr>
            <a:r>
              <a:rPr lang="en-US" sz="2000"/>
              <a:t>This model was explored initially because it handled biased data well. </a:t>
            </a:r>
          </a:p>
        </p:txBody>
      </p:sp>
      <p:sp>
        <p:nvSpPr>
          <p:cNvPr id="4" name="TextBox 3">
            <a:extLst>
              <a:ext uri="{FF2B5EF4-FFF2-40B4-BE49-F238E27FC236}">
                <a16:creationId xmlns:a16="http://schemas.microsoft.com/office/drawing/2014/main" id="{6AADC3B4-400C-4EE6-8F8D-E2F6D3C1DB3B}"/>
              </a:ext>
            </a:extLst>
          </p:cNvPr>
          <p:cNvSpPr txBox="1"/>
          <p:nvPr/>
        </p:nvSpPr>
        <p:spPr>
          <a:xfrm>
            <a:off x="3501148" y="4184759"/>
            <a:ext cx="8035674" cy="369332"/>
          </a:xfrm>
          <a:prstGeom prst="rect">
            <a:avLst/>
          </a:prstGeom>
          <a:noFill/>
        </p:spPr>
        <p:txBody>
          <a:bodyPr wrap="square" rtlCol="0">
            <a:spAutoFit/>
          </a:bodyPr>
          <a:lstStyle/>
          <a:p>
            <a:r>
              <a:rPr lang="en-US"/>
              <a:t>After splitting the data into training / test / validation sets the real fun began. </a:t>
            </a:r>
          </a:p>
        </p:txBody>
      </p:sp>
      <p:sp>
        <p:nvSpPr>
          <p:cNvPr id="6" name="TextBox 5">
            <a:extLst>
              <a:ext uri="{FF2B5EF4-FFF2-40B4-BE49-F238E27FC236}">
                <a16:creationId xmlns:a16="http://schemas.microsoft.com/office/drawing/2014/main" id="{293DC0BA-C94B-4878-B556-951F5622EA83}"/>
              </a:ext>
            </a:extLst>
          </p:cNvPr>
          <p:cNvSpPr txBox="1"/>
          <p:nvPr/>
        </p:nvSpPr>
        <p:spPr>
          <a:xfrm>
            <a:off x="461473" y="5539762"/>
            <a:ext cx="9443103" cy="646331"/>
          </a:xfrm>
          <a:prstGeom prst="rect">
            <a:avLst/>
          </a:prstGeom>
          <a:noFill/>
        </p:spPr>
        <p:txBody>
          <a:bodyPr wrap="square" rtlCol="0">
            <a:spAutoFit/>
          </a:bodyPr>
          <a:lstStyle/>
          <a:p>
            <a:r>
              <a:rPr lang="en-US"/>
              <a:t>Surprisingly, without any tuning the model came back with an impressive 63% accuracy, is that good enough? We shall see…. </a:t>
            </a:r>
          </a:p>
        </p:txBody>
      </p:sp>
      <p:pic>
        <p:nvPicPr>
          <p:cNvPr id="12" name="Audio 11">
            <a:hlinkClick r:id="" action="ppaction://media"/>
            <a:extLst>
              <a:ext uri="{FF2B5EF4-FFF2-40B4-BE49-F238E27FC236}">
                <a16:creationId xmlns:a16="http://schemas.microsoft.com/office/drawing/2014/main" id="{DC03ABEF-A4ED-40AE-AC63-79C2353503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3956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298"/>
    </mc:Choice>
    <mc:Fallback xmlns="">
      <p:transition spd="slow" advTm="18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bldLst>
      <p:bldP spid="2" grpId="0"/>
    </p:bld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77" name="Freeform: Shape 7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9A4668-0A50-4AA4-812A-C2A5B4B4D88F}"/>
              </a:ext>
            </a:extLst>
          </p:cNvPr>
          <p:cNvSpPr>
            <a:spLocks noGrp="1"/>
          </p:cNvSpPr>
          <p:nvPr>
            <p:ph type="title"/>
          </p:nvPr>
        </p:nvSpPr>
        <p:spPr>
          <a:xfrm>
            <a:off x="765051" y="662400"/>
            <a:ext cx="3384000" cy="1492132"/>
          </a:xfrm>
        </p:spPr>
        <p:txBody>
          <a:bodyPr anchor="t">
            <a:normAutofit/>
          </a:bodyPr>
          <a:lstStyle/>
          <a:p>
            <a:r>
              <a:rPr lang="en-US" sz="2000">
                <a:solidFill>
                  <a:schemeClr val="bg1"/>
                </a:solidFill>
              </a:rPr>
              <a:t>Data Preparation on Monthly Record of FHV data from Taxi and Limousine Commission </a:t>
            </a:r>
          </a:p>
        </p:txBody>
      </p:sp>
      <p:graphicFrame>
        <p:nvGraphicFramePr>
          <p:cNvPr id="5" name="Content Placeholder 2">
            <a:extLst>
              <a:ext uri="{FF2B5EF4-FFF2-40B4-BE49-F238E27FC236}">
                <a16:creationId xmlns:a16="http://schemas.microsoft.com/office/drawing/2014/main" id="{86D29291-1B5D-4762-95B5-37F7ED796D80}"/>
              </a:ext>
            </a:extLst>
          </p:cNvPr>
          <p:cNvGraphicFramePr>
            <a:graphicFrameLocks noGrp="1"/>
          </p:cNvGraphicFramePr>
          <p:nvPr>
            <p:ph idx="1"/>
            <p:extLst>
              <p:ext uri="{D42A27DB-BD31-4B8C-83A1-F6EECF244321}">
                <p14:modId xmlns:p14="http://schemas.microsoft.com/office/powerpoint/2010/main" val="2683846907"/>
              </p:ext>
            </p:extLst>
          </p:nvPr>
        </p:nvGraphicFramePr>
        <p:xfrm>
          <a:off x="765051" y="2286000"/>
          <a:ext cx="3384000" cy="384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C0EA680C-E341-41B4-AC1A-CB2D877E998B}"/>
              </a:ext>
            </a:extLst>
          </p:cNvPr>
          <p:cNvGraphicFramePr/>
          <p:nvPr>
            <p:extLst>
              <p:ext uri="{D42A27DB-BD31-4B8C-83A1-F6EECF244321}">
                <p14:modId xmlns:p14="http://schemas.microsoft.com/office/powerpoint/2010/main" val="478612716"/>
              </p:ext>
            </p:extLst>
          </p:nvPr>
        </p:nvGraphicFramePr>
        <p:xfrm>
          <a:off x="5603127" y="1266841"/>
          <a:ext cx="5563025" cy="411661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Audio 9">
            <a:hlinkClick r:id="" action="ppaction://media"/>
            <a:extLst>
              <a:ext uri="{FF2B5EF4-FFF2-40B4-BE49-F238E27FC236}">
                <a16:creationId xmlns:a16="http://schemas.microsoft.com/office/drawing/2014/main" id="{7DE92B57-9190-4EDE-8052-16FBBB15DC58}"/>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78788875"/>
      </p:ext>
    </p:extLst>
  </p:cSld>
  <p:clrMapOvr>
    <a:masterClrMapping/>
  </p:clrMapOvr>
  <mc:AlternateContent xmlns:mc="http://schemas.openxmlformats.org/markup-compatibility/2006" xmlns:p14="http://schemas.microsoft.com/office/powerpoint/2010/main">
    <mc:Choice Requires="p14">
      <p:transition spd="slow" p14:dur="2000" advTm="50016"/>
    </mc:Choice>
    <mc:Fallback xmlns="">
      <p:transition spd="slow" advTm="50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77" name="Freeform: Shape 7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0D40599B-4585-406A-867D-5BE7E5338782}"/>
              </a:ext>
            </a:extLst>
          </p:cNvPr>
          <p:cNvSpPr txBox="1"/>
          <p:nvPr/>
        </p:nvSpPr>
        <p:spPr>
          <a:xfrm>
            <a:off x="373878" y="268935"/>
            <a:ext cx="3659737" cy="2369880"/>
          </a:xfrm>
          <a:prstGeom prst="rect">
            <a:avLst/>
          </a:prstGeom>
          <a:noFill/>
        </p:spPr>
        <p:txBody>
          <a:bodyPr wrap="square">
            <a:spAutoFit/>
          </a:bodyPr>
          <a:lstStyle/>
          <a:p>
            <a:r>
              <a:rPr kumimoji="0" lang="en-US" sz="3700" b="1" i="0" u="none" strike="noStrike" kern="1200" cap="none" spc="-50" normalizeH="0" baseline="0" noProof="0">
                <a:ln>
                  <a:noFill/>
                </a:ln>
                <a:solidFill>
                  <a:srgbClr val="FFFFFF"/>
                </a:solidFill>
                <a:effectLst/>
                <a:uLnTx/>
                <a:uFillTx/>
                <a:latin typeface="Calibri Light" panose="020F0302020204030204"/>
                <a:ea typeface="+mj-ea"/>
                <a:cs typeface="+mj-cs"/>
              </a:rPr>
              <a:t>Exploratory Data Analysis – Principal Component Analysis</a:t>
            </a:r>
            <a:endParaRPr lang="en-US"/>
          </a:p>
        </p:txBody>
      </p:sp>
      <p:sp>
        <p:nvSpPr>
          <p:cNvPr id="13" name="TextBox 12">
            <a:extLst>
              <a:ext uri="{FF2B5EF4-FFF2-40B4-BE49-F238E27FC236}">
                <a16:creationId xmlns:a16="http://schemas.microsoft.com/office/drawing/2014/main" id="{563742C6-13A3-48DE-9E0D-BAD013961B75}"/>
              </a:ext>
            </a:extLst>
          </p:cNvPr>
          <p:cNvSpPr txBox="1"/>
          <p:nvPr/>
        </p:nvSpPr>
        <p:spPr>
          <a:xfrm>
            <a:off x="373878" y="3215501"/>
            <a:ext cx="3659737" cy="190821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rPr>
              <a:t>Feature Selection – The use of 4 principal components should be enough to represent the data in the monthly data set.</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bg1"/>
                </a:solidFill>
                <a:effectLst/>
                <a:uLnTx/>
                <a:uFillTx/>
                <a:latin typeface="Calibri" panose="020F0502020204030204" pitchFamily="34" charset="0"/>
                <a:ea typeface="+mn-ea"/>
                <a:cs typeface="Times New Roman" panose="02020603050405020304" pitchFamily="18" charset="0"/>
              </a:rPr>
              <a:t>Select variables will be encoded </a:t>
            </a:r>
            <a:endParaRPr kumimoji="0" lang="en-US" sz="1800" b="0" i="0" u="none" strike="noStrike" kern="1200" cap="none" spc="0" normalizeH="0" baseline="0" noProof="0">
              <a:ln>
                <a:noFill/>
              </a:ln>
              <a:solidFill>
                <a:schemeClr val="bg1"/>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80BCAF18-F49D-468D-BEED-D9CF6608334C}"/>
              </a:ext>
            </a:extLst>
          </p:cNvPr>
          <p:cNvPicPr>
            <a:picLocks noChangeAspect="1"/>
          </p:cNvPicPr>
          <p:nvPr/>
        </p:nvPicPr>
        <p:blipFill>
          <a:blip r:embed="rId5"/>
          <a:stretch>
            <a:fillRect/>
          </a:stretch>
        </p:blipFill>
        <p:spPr>
          <a:xfrm>
            <a:off x="5542455" y="1191909"/>
            <a:ext cx="6275667" cy="4474181"/>
          </a:xfrm>
          <a:prstGeom prst="rect">
            <a:avLst/>
          </a:prstGeom>
        </p:spPr>
      </p:pic>
      <p:pic>
        <p:nvPicPr>
          <p:cNvPr id="4" name="Audio 3">
            <a:hlinkClick r:id="" action="ppaction://media"/>
            <a:extLst>
              <a:ext uri="{FF2B5EF4-FFF2-40B4-BE49-F238E27FC236}">
                <a16:creationId xmlns:a16="http://schemas.microsoft.com/office/drawing/2014/main" id="{934D51C5-A7FA-4F22-89DB-8C7EF91154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7198852"/>
      </p:ext>
    </p:extLst>
  </p:cSld>
  <p:clrMapOvr>
    <a:masterClrMapping/>
  </p:clrMapOvr>
  <mc:AlternateContent xmlns:mc="http://schemas.openxmlformats.org/markup-compatibility/2006" xmlns:p14="http://schemas.microsoft.com/office/powerpoint/2010/main">
    <mc:Choice Requires="p14">
      <p:transition spd="slow" p14:dur="2000" advTm="34357"/>
    </mc:Choice>
    <mc:Fallback xmlns="">
      <p:transition spd="slow" advTm="34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3E26F169-6326-4B08-919A-598E1B8FFACE}"/>
              </a:ext>
            </a:extLst>
          </p:cNvPr>
          <p:cNvPicPr>
            <a:picLocks noChangeAspect="1"/>
          </p:cNvPicPr>
          <p:nvPr/>
        </p:nvPicPr>
        <p:blipFill>
          <a:blip r:embed="rId5"/>
          <a:stretch>
            <a:fillRect/>
          </a:stretch>
        </p:blipFill>
        <p:spPr>
          <a:xfrm>
            <a:off x="2898162" y="1068695"/>
            <a:ext cx="3197838" cy="2100182"/>
          </a:xfrm>
          <a:prstGeom prst="rect">
            <a:avLst/>
          </a:prstGeom>
        </p:spPr>
      </p:pic>
      <p:pic>
        <p:nvPicPr>
          <p:cNvPr id="15" name="Picture 14">
            <a:extLst>
              <a:ext uri="{FF2B5EF4-FFF2-40B4-BE49-F238E27FC236}">
                <a16:creationId xmlns:a16="http://schemas.microsoft.com/office/drawing/2014/main" id="{20542E1F-FEA7-4918-8E31-06D73A89183D}"/>
              </a:ext>
            </a:extLst>
          </p:cNvPr>
          <p:cNvPicPr>
            <a:picLocks noChangeAspect="1"/>
          </p:cNvPicPr>
          <p:nvPr/>
        </p:nvPicPr>
        <p:blipFill>
          <a:blip r:embed="rId6"/>
          <a:stretch>
            <a:fillRect/>
          </a:stretch>
        </p:blipFill>
        <p:spPr>
          <a:xfrm>
            <a:off x="6352407" y="4049258"/>
            <a:ext cx="2877910" cy="1890069"/>
          </a:xfrm>
          <a:prstGeom prst="rect">
            <a:avLst/>
          </a:prstGeom>
        </p:spPr>
      </p:pic>
      <p:sp>
        <p:nvSpPr>
          <p:cNvPr id="17" name="TextBox 16">
            <a:extLst>
              <a:ext uri="{FF2B5EF4-FFF2-40B4-BE49-F238E27FC236}">
                <a16:creationId xmlns:a16="http://schemas.microsoft.com/office/drawing/2014/main" id="{43997E35-8DE3-448B-A91B-EAEB3BAF3631}"/>
              </a:ext>
            </a:extLst>
          </p:cNvPr>
          <p:cNvSpPr txBox="1"/>
          <p:nvPr/>
        </p:nvSpPr>
        <p:spPr>
          <a:xfrm>
            <a:off x="6235760" y="813832"/>
            <a:ext cx="3736649"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Logistic Regression- Uber Provider</a:t>
            </a:r>
          </a:p>
        </p:txBody>
      </p:sp>
      <p:sp>
        <p:nvSpPr>
          <p:cNvPr id="19" name="TextBox 18">
            <a:extLst>
              <a:ext uri="{FF2B5EF4-FFF2-40B4-BE49-F238E27FC236}">
                <a16:creationId xmlns:a16="http://schemas.microsoft.com/office/drawing/2014/main" id="{7F3898F3-C2D4-44BD-B2FA-F762933E3D72}"/>
              </a:ext>
            </a:extLst>
          </p:cNvPr>
          <p:cNvSpPr txBox="1"/>
          <p:nvPr/>
        </p:nvSpPr>
        <p:spPr>
          <a:xfrm>
            <a:off x="6235760" y="1767939"/>
            <a:ext cx="3958714" cy="2339102"/>
          </a:xfrm>
          <a:prstGeom prst="rect">
            <a:avLst/>
          </a:prstGeom>
          <a:noFill/>
        </p:spPr>
        <p:txBody>
          <a:bodyPr wrap="square">
            <a:spAutoFit/>
          </a:bodyPr>
          <a:lstStyle/>
          <a:p>
            <a:r>
              <a:rPr kumimoji="0" lang="en-US" sz="1600" b="0" i="0" u="none" strike="noStrike" kern="1200" cap="none" spc="-50" normalizeH="0" baseline="0" noProof="0">
                <a:ln>
                  <a:noFill/>
                </a:ln>
                <a:solidFill>
                  <a:srgbClr val="000000"/>
                </a:solidFill>
                <a:effectLst/>
                <a:uLnTx/>
                <a:uFillTx/>
                <a:latin typeface="Amasis MT Pro" panose="02040504050005020304" pitchFamily="18" charset="0"/>
                <a:ea typeface="+mj-ea"/>
                <a:cs typeface="+mj-cs"/>
              </a:rPr>
              <a:t>The value of .56 AUC shows that about 40% of the predictions could be a false positive. In the Precision Recall curve it shows the threshold with low recall, the precision is correspondingly high, and at very high recall, the precision begins to drop. This tells calculates that this logistic regression model has a precision of about .75.  </a:t>
            </a:r>
            <a:br>
              <a:rPr kumimoji="0" lang="en-US" sz="1200" b="0" i="0" u="none" strike="noStrike" kern="1200" cap="none" spc="-50" normalizeH="0" baseline="0" noProof="0">
                <a:ln>
                  <a:noFill/>
                </a:ln>
                <a:solidFill>
                  <a:srgbClr val="000000">
                    <a:lumMod val="75000"/>
                    <a:lumOff val="25000"/>
                  </a:srgbClr>
                </a:solidFill>
                <a:effectLst/>
                <a:uLnTx/>
                <a:uFillTx/>
                <a:latin typeface="Calibri Light" panose="020F0302020204030204"/>
                <a:ea typeface="+mj-ea"/>
                <a:cs typeface="+mj-cs"/>
              </a:rPr>
            </a:br>
            <a:endParaRPr lang="en-US"/>
          </a:p>
        </p:txBody>
      </p:sp>
      <p:graphicFrame>
        <p:nvGraphicFramePr>
          <p:cNvPr id="28" name="Diagram 27">
            <a:extLst>
              <a:ext uri="{FF2B5EF4-FFF2-40B4-BE49-F238E27FC236}">
                <a16:creationId xmlns:a16="http://schemas.microsoft.com/office/drawing/2014/main" id="{32ECD609-57CD-4F10-A9CF-BE9DE43746F6}"/>
              </a:ext>
            </a:extLst>
          </p:cNvPr>
          <p:cNvGraphicFramePr/>
          <p:nvPr>
            <p:extLst>
              <p:ext uri="{D42A27DB-BD31-4B8C-83A1-F6EECF244321}">
                <p14:modId xmlns:p14="http://schemas.microsoft.com/office/powerpoint/2010/main" val="2334141161"/>
              </p:ext>
            </p:extLst>
          </p:nvPr>
        </p:nvGraphicFramePr>
        <p:xfrm>
          <a:off x="3119454" y="3168877"/>
          <a:ext cx="2354587" cy="31448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Audio 5">
            <a:hlinkClick r:id="" action="ppaction://media"/>
            <a:extLst>
              <a:ext uri="{FF2B5EF4-FFF2-40B4-BE49-F238E27FC236}">
                <a16:creationId xmlns:a16="http://schemas.microsoft.com/office/drawing/2014/main" id="{68B76881-DFF7-4FDD-9CE2-903AC864557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8970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9845"/>
    </mc:Choice>
    <mc:Fallback xmlns="">
      <p:transition spd="slow" advTm="49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FA3FDD8B-F6E4-452F-AEF7-22A81343AB7B}"/>
              </a:ext>
            </a:extLst>
          </p:cNvPr>
          <p:cNvSpPr txBox="1"/>
          <p:nvPr/>
        </p:nvSpPr>
        <p:spPr>
          <a:xfrm>
            <a:off x="3047288" y="507995"/>
            <a:ext cx="6097424" cy="1077218"/>
          </a:xfrm>
          <a:prstGeom prst="rect">
            <a:avLst/>
          </a:prstGeom>
          <a:noFill/>
        </p:spPr>
        <p:txBody>
          <a:bodyPr wrap="square">
            <a:spAutoFit/>
          </a:bodyPr>
          <a:lstStyle/>
          <a:p>
            <a:pPr algn="ctr"/>
            <a:r>
              <a:rPr kumimoji="0" lang="en-US" sz="3200" b="0" i="0" u="none" strike="noStrike" kern="1200" cap="none" spc="-50" normalizeH="0" baseline="0" noProof="0">
                <a:ln>
                  <a:noFill/>
                </a:ln>
                <a:solidFill>
                  <a:srgbClr val="000000">
                    <a:lumMod val="75000"/>
                    <a:lumOff val="25000"/>
                  </a:srgbClr>
                </a:solidFill>
                <a:effectLst/>
                <a:uLnTx/>
                <a:uFillTx/>
                <a:latin typeface="Calibri Light" panose="020F0302020204030204"/>
                <a:ea typeface="+mj-ea"/>
                <a:cs typeface="+mj-cs"/>
              </a:rPr>
              <a:t>Logistic Regression- Uber Provider </a:t>
            </a:r>
            <a:br>
              <a:rPr kumimoji="0" lang="en-US" sz="3200" b="0" i="0" u="none" strike="noStrike" kern="1200" cap="none" spc="-50" normalizeH="0" baseline="0" noProof="0">
                <a:ln>
                  <a:noFill/>
                </a:ln>
                <a:solidFill>
                  <a:srgbClr val="000000">
                    <a:lumMod val="75000"/>
                    <a:lumOff val="25000"/>
                  </a:srgbClr>
                </a:solidFill>
                <a:effectLst/>
                <a:uLnTx/>
                <a:uFillTx/>
                <a:latin typeface="Calibri Light" panose="020F0302020204030204"/>
                <a:ea typeface="+mj-ea"/>
                <a:cs typeface="+mj-cs"/>
              </a:rPr>
            </a:br>
            <a:r>
              <a:rPr kumimoji="0" lang="en-US" sz="3200" b="0" i="0" u="none" strike="noStrike" kern="1200" cap="none" spc="-50" normalizeH="0" baseline="0" noProof="0">
                <a:ln>
                  <a:noFill/>
                </a:ln>
                <a:solidFill>
                  <a:srgbClr val="000000">
                    <a:lumMod val="75000"/>
                    <a:lumOff val="25000"/>
                  </a:srgbClr>
                </a:solidFill>
                <a:effectLst/>
                <a:uLnTx/>
                <a:uFillTx/>
                <a:latin typeface="Calibri Light" panose="020F0302020204030204"/>
                <a:ea typeface="+mj-ea"/>
                <a:cs typeface="+mj-cs"/>
              </a:rPr>
              <a:t>Conclusion</a:t>
            </a:r>
            <a:endParaRPr lang="en-US" sz="3200"/>
          </a:p>
        </p:txBody>
      </p:sp>
      <p:sp>
        <p:nvSpPr>
          <p:cNvPr id="12" name="TextBox 11">
            <a:extLst>
              <a:ext uri="{FF2B5EF4-FFF2-40B4-BE49-F238E27FC236}">
                <a16:creationId xmlns:a16="http://schemas.microsoft.com/office/drawing/2014/main" id="{AA383EEB-A0EE-4E6F-96B0-8314E305598C}"/>
              </a:ext>
            </a:extLst>
          </p:cNvPr>
          <p:cNvSpPr txBox="1"/>
          <p:nvPr/>
        </p:nvSpPr>
        <p:spPr>
          <a:xfrm>
            <a:off x="3140163" y="1639001"/>
            <a:ext cx="6097424" cy="424731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Logistic Regression model can predict (using the variables provided) whether or not </a:t>
            </a:r>
            <a:r>
              <a:rPr kumimoji="0" lang="en-US" sz="1800" b="0" i="1" u="none" strike="noStrike" kern="1200" cap="none" spc="0" normalizeH="0" baseline="0" noProof="0">
                <a:ln>
                  <a:noFill/>
                </a:ln>
                <a:solidFill>
                  <a:srgbClr val="000000"/>
                </a:solidFill>
                <a:effectLst/>
                <a:uLnTx/>
                <a:uFillTx/>
                <a:latin typeface="Calibri" panose="020F0502020204030204"/>
                <a:ea typeface="+mn-ea"/>
                <a:cs typeface="+mn-cs"/>
              </a:rPr>
              <a:t>Uber</a:t>
            </a: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 will be the ride share service in that location of New York accurately approximately ¾ of the time used.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This model could be used under the discretion of the individual desiring a ride share service. If they are aware of the probability of whether the </a:t>
            </a:r>
            <a:r>
              <a:rPr kumimoji="0" lang="en-US" sz="1800" b="0" i="1" u="none" strike="noStrike" kern="1200" cap="none" spc="0" normalizeH="0" baseline="0" noProof="0">
                <a:ln>
                  <a:noFill/>
                </a:ln>
                <a:solidFill>
                  <a:srgbClr val="000000"/>
                </a:solidFill>
                <a:effectLst/>
                <a:uLnTx/>
                <a:uFillTx/>
                <a:latin typeface="Calibri" panose="020F0502020204030204"/>
                <a:ea typeface="+mn-ea"/>
                <a:cs typeface="+mn-cs"/>
              </a:rPr>
              <a:t>Uber</a:t>
            </a: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 service will or will not be provided they could plan accordingly (i.e. having the necessary application at their disposal to obtain a ride share service).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This model could be used for those providing the </a:t>
            </a:r>
            <a:r>
              <a:rPr kumimoji="0" lang="en-US" sz="1800" b="0" i="1" u="none" strike="noStrike" kern="1200" cap="none" spc="0" normalizeH="0" baseline="0" noProof="0">
                <a:ln>
                  <a:noFill/>
                </a:ln>
                <a:solidFill>
                  <a:srgbClr val="000000"/>
                </a:solidFill>
                <a:effectLst/>
                <a:uLnTx/>
                <a:uFillTx/>
                <a:latin typeface="Calibri" panose="020F0502020204030204"/>
                <a:ea typeface="+mn-ea"/>
                <a:cs typeface="+mn-cs"/>
              </a:rPr>
              <a:t>Uber</a:t>
            </a: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 ride share service, to identify areas that have less </a:t>
            </a:r>
            <a:r>
              <a:rPr kumimoji="0" lang="en-US" sz="1800" b="0" i="1" u="none" strike="noStrike" kern="1200" cap="none" spc="0" normalizeH="0" baseline="0" noProof="0">
                <a:ln>
                  <a:noFill/>
                </a:ln>
                <a:solidFill>
                  <a:srgbClr val="000000"/>
                </a:solidFill>
                <a:effectLst/>
                <a:uLnTx/>
                <a:uFillTx/>
                <a:latin typeface="Calibri" panose="020F0502020204030204"/>
                <a:ea typeface="+mn-ea"/>
                <a:cs typeface="+mn-cs"/>
              </a:rPr>
              <a:t>Uber</a:t>
            </a: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 drivers available. Thus providing a service where there is more of a probability that their services are needed. </a:t>
            </a:r>
          </a:p>
        </p:txBody>
      </p:sp>
      <p:pic>
        <p:nvPicPr>
          <p:cNvPr id="3" name="Audio 2">
            <a:hlinkClick r:id="" action="ppaction://media"/>
            <a:extLst>
              <a:ext uri="{FF2B5EF4-FFF2-40B4-BE49-F238E27FC236}">
                <a16:creationId xmlns:a16="http://schemas.microsoft.com/office/drawing/2014/main" id="{0BF825AE-A3F4-4099-8DE2-FD0749F4FA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10894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330"/>
    </mc:Choice>
    <mc:Fallback xmlns="">
      <p:transition spd="slow" advTm="27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FA3FDD8B-F6E4-452F-AEF7-22A81343AB7B}"/>
              </a:ext>
            </a:extLst>
          </p:cNvPr>
          <p:cNvSpPr txBox="1"/>
          <p:nvPr/>
        </p:nvSpPr>
        <p:spPr>
          <a:xfrm>
            <a:off x="3047288" y="2705725"/>
            <a:ext cx="6097424" cy="1446550"/>
          </a:xfrm>
          <a:prstGeom prst="rect">
            <a:avLst/>
          </a:prstGeom>
          <a:noFill/>
        </p:spPr>
        <p:txBody>
          <a:bodyPr wrap="square">
            <a:spAutoFit/>
          </a:bodyPr>
          <a:lstStyle/>
          <a:p>
            <a:pPr algn="ctr"/>
            <a:r>
              <a:rPr kumimoji="0" lang="en-US" sz="8800" b="0" i="0" u="none" strike="noStrike" kern="1200" cap="none" spc="-50" normalizeH="0" baseline="0" noProof="0">
                <a:ln>
                  <a:noFill/>
                </a:ln>
                <a:solidFill>
                  <a:srgbClr val="000000">
                    <a:lumMod val="75000"/>
                    <a:lumOff val="25000"/>
                  </a:srgbClr>
                </a:solidFill>
                <a:effectLst/>
                <a:uLnTx/>
                <a:uFillTx/>
                <a:latin typeface="Calibri Light" panose="020F0302020204030204"/>
                <a:ea typeface="+mj-ea"/>
                <a:cs typeface="+mj-cs"/>
              </a:rPr>
              <a:t>???</a:t>
            </a:r>
            <a:endParaRPr lang="en-US" sz="8800"/>
          </a:p>
        </p:txBody>
      </p:sp>
    </p:spTree>
    <p:extLst>
      <p:ext uri="{BB962C8B-B14F-4D97-AF65-F5344CB8AC3E}">
        <p14:creationId xmlns:p14="http://schemas.microsoft.com/office/powerpoint/2010/main" val="277210460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1">
            <a:extLst>
              <a:ext uri="{FF2B5EF4-FFF2-40B4-BE49-F238E27FC236}">
                <a16:creationId xmlns:a16="http://schemas.microsoft.com/office/drawing/2014/main" id="{50024D4E-8D61-4FE8-B183-D9C0DADE080C}"/>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3800" b="1" kern="1200">
                <a:solidFill>
                  <a:schemeClr val="bg1"/>
                </a:solidFill>
                <a:latin typeface="+mj-lt"/>
                <a:ea typeface="+mj-ea"/>
                <a:cs typeface="+mj-cs"/>
              </a:rPr>
              <a:t>Objective/Problem Statement </a:t>
            </a:r>
          </a:p>
        </p:txBody>
      </p:sp>
      <p:cxnSp>
        <p:nvCxnSpPr>
          <p:cNvPr id="26" name="Straight Connector 2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954AFB24-600B-48B8-88A4-2074DEF4F581}"/>
              </a:ext>
            </a:extLst>
          </p:cNvPr>
          <p:cNvSpPr txBox="1">
            <a:spLocks/>
          </p:cNvSpPr>
          <p:nvPr/>
        </p:nvSpPr>
        <p:spPr>
          <a:xfrm>
            <a:off x="897769" y="1909192"/>
            <a:ext cx="4586513" cy="3647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l">
              <a:buFont typeface="Arial" panose="020B0604020202020204" pitchFamily="34" charset="0"/>
              <a:buChar char="•"/>
            </a:pPr>
            <a:r>
              <a:rPr lang="en-US" sz="2000">
                <a:solidFill>
                  <a:schemeClr val="bg1"/>
                </a:solidFill>
              </a:rPr>
              <a:t>To predict daily demand of FHV vehicles on given month in New York City which would help service providers to maintain adequate fleet of vehicles.</a:t>
            </a:r>
          </a:p>
          <a:p>
            <a:pPr indent="-228600" algn="l">
              <a:buFont typeface="Arial" panose="020B0604020202020204" pitchFamily="34" charset="0"/>
              <a:buChar char="•"/>
            </a:pPr>
            <a:r>
              <a:rPr lang="en-US" sz="2000">
                <a:solidFill>
                  <a:schemeClr val="bg1"/>
                </a:solidFill>
              </a:rPr>
              <a:t>To predict Ride durations, this will help in demand planning but more importantly it will help customers identify best times to book a ride.</a:t>
            </a:r>
          </a:p>
          <a:p>
            <a:pPr indent="-228600" algn="l">
              <a:buFont typeface="Arial" panose="020B0604020202020204" pitchFamily="34" charset="0"/>
              <a:buChar char="•"/>
            </a:pPr>
            <a:r>
              <a:rPr lang="en-US" sz="2000">
                <a:solidFill>
                  <a:schemeClr val="bg1"/>
                </a:solidFill>
              </a:rPr>
              <a:t>To predict whether the ride share service will be provided by Uber based on variables provided. </a:t>
            </a:r>
          </a:p>
          <a:p>
            <a:pPr indent="-228600" algn="l">
              <a:buFont typeface="Arial" panose="020B0604020202020204" pitchFamily="34" charset="0"/>
              <a:buChar char="•"/>
            </a:pPr>
            <a:endParaRPr lang="en-US" sz="2000">
              <a:solidFill>
                <a:schemeClr val="bg1"/>
              </a:solidFill>
            </a:endParaRPr>
          </a:p>
          <a:p>
            <a:pPr indent="-228600" algn="l">
              <a:buFont typeface="Arial" panose="020B0604020202020204" pitchFamily="34" charset="0"/>
              <a:buChar char="•"/>
            </a:pPr>
            <a:endParaRPr lang="en-US" sz="2000">
              <a:solidFill>
                <a:schemeClr val="bg1"/>
              </a:solidFill>
            </a:endParaRPr>
          </a:p>
        </p:txBody>
      </p:sp>
      <p:cxnSp>
        <p:nvCxnSpPr>
          <p:cNvPr id="28" name="Straight Connector 2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Pen placed on top of a signature line">
            <a:extLst>
              <a:ext uri="{FF2B5EF4-FFF2-40B4-BE49-F238E27FC236}">
                <a16:creationId xmlns:a16="http://schemas.microsoft.com/office/drawing/2014/main" id="{1917C472-E9A5-45D8-BD73-EEA251EAD442}"/>
              </a:ext>
            </a:extLst>
          </p:cNvPr>
          <p:cNvPicPr>
            <a:picLocks noChangeAspect="1"/>
          </p:cNvPicPr>
          <p:nvPr/>
        </p:nvPicPr>
        <p:blipFill rotWithShape="1">
          <a:blip r:embed="rId5"/>
          <a:srcRect l="23289" b="9091"/>
          <a:stretch/>
        </p:blipFill>
        <p:spPr>
          <a:xfrm>
            <a:off x="6525453" y="1187758"/>
            <a:ext cx="5666547" cy="4482483"/>
          </a:xfrm>
          <a:prstGeom prst="rect">
            <a:avLst/>
          </a:prstGeom>
        </p:spPr>
      </p:pic>
      <p:pic>
        <p:nvPicPr>
          <p:cNvPr id="3" name="Audio 2">
            <a:hlinkClick r:id="" action="ppaction://media"/>
            <a:extLst>
              <a:ext uri="{FF2B5EF4-FFF2-40B4-BE49-F238E27FC236}">
                <a16:creationId xmlns:a16="http://schemas.microsoft.com/office/drawing/2014/main" id="{AF24231E-D742-4E41-A39B-1F6B8F94DC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16351781"/>
      </p:ext>
    </p:extLst>
  </p:cSld>
  <p:clrMapOvr>
    <a:masterClrMapping/>
  </p:clrMapOvr>
  <mc:AlternateContent xmlns:mc="http://schemas.openxmlformats.org/markup-compatibility/2006" xmlns:p14="http://schemas.microsoft.com/office/powerpoint/2010/main">
    <mc:Choice Requires="p14">
      <p:transition spd="slow" p14:dur="2000" advTm="69828"/>
    </mc:Choice>
    <mc:Fallback xmlns="">
      <p:transition spd="slow" advTm="69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6950BFC3-D8DA-4A85-94F7-54DA5524770B}">
      <p188:commentRel xmlns:p188="http://schemas.microsoft.com/office/powerpoint/2018/8/main" r:id="rId4"/>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itle 1">
            <a:extLst>
              <a:ext uri="{FF2B5EF4-FFF2-40B4-BE49-F238E27FC236}">
                <a16:creationId xmlns:a16="http://schemas.microsoft.com/office/drawing/2014/main" id="{351589AF-86A8-4D23-B621-FF836162984B}"/>
              </a:ext>
            </a:extLst>
          </p:cNvPr>
          <p:cNvSpPr txBox="1">
            <a:spLocks/>
          </p:cNvSpPr>
          <p:nvPr/>
        </p:nvSpPr>
        <p:spPr>
          <a:xfrm>
            <a:off x="767290" y="1487285"/>
            <a:ext cx="3430330" cy="1717091"/>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700" b="1">
                <a:solidFill>
                  <a:schemeClr val="bg1"/>
                </a:solidFill>
              </a:rPr>
              <a:t>Data Preparation and  Exploratory Data Analysis</a:t>
            </a:r>
            <a:br>
              <a:rPr lang="en-US" sz="3700" b="1">
                <a:solidFill>
                  <a:schemeClr val="bg1"/>
                </a:solidFill>
              </a:rPr>
            </a:br>
            <a:endParaRPr lang="en-US" sz="3700" b="1">
              <a:solidFill>
                <a:schemeClr val="bg1"/>
              </a:solidFill>
            </a:endParaRPr>
          </a:p>
        </p:txBody>
      </p:sp>
      <p:pic>
        <p:nvPicPr>
          <p:cNvPr id="6" name="Picture 5">
            <a:extLst>
              <a:ext uri="{FF2B5EF4-FFF2-40B4-BE49-F238E27FC236}">
                <a16:creationId xmlns:a16="http://schemas.microsoft.com/office/drawing/2014/main" id="{2CA36DA7-C662-4045-926E-CF62CBDE13B6}"/>
              </a:ext>
            </a:extLst>
          </p:cNvPr>
          <p:cNvPicPr>
            <a:picLocks noChangeAspect="1"/>
          </p:cNvPicPr>
          <p:nvPr/>
        </p:nvPicPr>
        <p:blipFill>
          <a:blip r:embed="rId5"/>
          <a:stretch>
            <a:fillRect/>
          </a:stretch>
        </p:blipFill>
        <p:spPr>
          <a:xfrm>
            <a:off x="6048485" y="288103"/>
            <a:ext cx="3292753" cy="2140290"/>
          </a:xfrm>
          <a:prstGeom prst="rect">
            <a:avLst/>
          </a:prstGeom>
        </p:spPr>
      </p:pic>
      <p:sp>
        <p:nvSpPr>
          <p:cNvPr id="8" name="TextBox 7">
            <a:extLst>
              <a:ext uri="{FF2B5EF4-FFF2-40B4-BE49-F238E27FC236}">
                <a16:creationId xmlns:a16="http://schemas.microsoft.com/office/drawing/2014/main" id="{A213E9DC-BF52-49A8-897E-9E7D54CDE040}"/>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bg1"/>
                </a:solidFill>
              </a:rPr>
              <a:t>Is distribution Normal ?</a:t>
            </a:r>
          </a:p>
          <a:p>
            <a:pPr indent="-228600">
              <a:lnSpc>
                <a:spcPct val="90000"/>
              </a:lnSpc>
              <a:spcAft>
                <a:spcPts val="600"/>
              </a:spcAft>
              <a:buFont typeface="Arial" panose="020B0604020202020204" pitchFamily="34" charset="0"/>
              <a:buChar char="•"/>
            </a:pPr>
            <a:r>
              <a:rPr lang="en-US" sz="2000">
                <a:solidFill>
                  <a:schemeClr val="bg1"/>
                </a:solidFill>
              </a:rPr>
              <a:t>Is Timeseries Stationary or Non-Stationary ?</a:t>
            </a:r>
          </a:p>
        </p:txBody>
      </p:sp>
      <p:pic>
        <p:nvPicPr>
          <p:cNvPr id="9" name="Picture 8">
            <a:extLst>
              <a:ext uri="{FF2B5EF4-FFF2-40B4-BE49-F238E27FC236}">
                <a16:creationId xmlns:a16="http://schemas.microsoft.com/office/drawing/2014/main" id="{6C2D6141-7EC4-46A8-90B5-D114B884F08B}"/>
              </a:ext>
            </a:extLst>
          </p:cNvPr>
          <p:cNvPicPr>
            <a:picLocks noChangeAspect="1"/>
          </p:cNvPicPr>
          <p:nvPr/>
        </p:nvPicPr>
        <p:blipFill>
          <a:blip r:embed="rId6"/>
          <a:stretch>
            <a:fillRect/>
          </a:stretch>
        </p:blipFill>
        <p:spPr>
          <a:xfrm>
            <a:off x="9240552" y="4653357"/>
            <a:ext cx="2262414" cy="2009594"/>
          </a:xfrm>
          <a:prstGeom prst="rect">
            <a:avLst/>
          </a:prstGeom>
        </p:spPr>
      </p:pic>
      <p:sp>
        <p:nvSpPr>
          <p:cNvPr id="5" name="Subtitle 2">
            <a:extLst>
              <a:ext uri="{FF2B5EF4-FFF2-40B4-BE49-F238E27FC236}">
                <a16:creationId xmlns:a16="http://schemas.microsoft.com/office/drawing/2014/main" id="{C82DDCFE-6020-4D70-A8B8-F41826A17574}"/>
              </a:ext>
            </a:extLst>
          </p:cNvPr>
          <p:cNvSpPr txBox="1">
            <a:spLocks/>
          </p:cNvSpPr>
          <p:nvPr/>
        </p:nvSpPr>
        <p:spPr>
          <a:xfrm>
            <a:off x="3383280" y="1845734"/>
            <a:ext cx="6454987" cy="402336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p:txBody>
      </p:sp>
      <p:pic>
        <p:nvPicPr>
          <p:cNvPr id="13" name="Picture 12">
            <a:extLst>
              <a:ext uri="{FF2B5EF4-FFF2-40B4-BE49-F238E27FC236}">
                <a16:creationId xmlns:a16="http://schemas.microsoft.com/office/drawing/2014/main" id="{FBCDD939-5824-44C9-9BCA-86C25696C09A}"/>
              </a:ext>
            </a:extLst>
          </p:cNvPr>
          <p:cNvPicPr>
            <a:picLocks noChangeAspect="1"/>
          </p:cNvPicPr>
          <p:nvPr/>
        </p:nvPicPr>
        <p:blipFill>
          <a:blip r:embed="rId7"/>
          <a:stretch>
            <a:fillRect/>
          </a:stretch>
        </p:blipFill>
        <p:spPr>
          <a:xfrm>
            <a:off x="9377508" y="2380829"/>
            <a:ext cx="2586217" cy="2090689"/>
          </a:xfrm>
          <a:prstGeom prst="rect">
            <a:avLst/>
          </a:prstGeom>
        </p:spPr>
      </p:pic>
      <p:pic>
        <p:nvPicPr>
          <p:cNvPr id="14" name="Picture 13">
            <a:extLst>
              <a:ext uri="{FF2B5EF4-FFF2-40B4-BE49-F238E27FC236}">
                <a16:creationId xmlns:a16="http://schemas.microsoft.com/office/drawing/2014/main" id="{81282E3E-C761-4359-8077-851FE2818F9E}"/>
              </a:ext>
            </a:extLst>
          </p:cNvPr>
          <p:cNvPicPr>
            <a:picLocks noChangeAspect="1"/>
          </p:cNvPicPr>
          <p:nvPr/>
        </p:nvPicPr>
        <p:blipFill>
          <a:blip r:embed="rId8"/>
          <a:stretch>
            <a:fillRect/>
          </a:stretch>
        </p:blipFill>
        <p:spPr>
          <a:xfrm>
            <a:off x="6323077" y="3857414"/>
            <a:ext cx="1659426" cy="2839249"/>
          </a:xfrm>
          <a:prstGeom prst="rect">
            <a:avLst/>
          </a:prstGeom>
        </p:spPr>
      </p:pic>
      <p:sp>
        <p:nvSpPr>
          <p:cNvPr id="16" name="TextBox 15">
            <a:extLst>
              <a:ext uri="{FF2B5EF4-FFF2-40B4-BE49-F238E27FC236}">
                <a16:creationId xmlns:a16="http://schemas.microsoft.com/office/drawing/2014/main" id="{1C2CAA0D-3CF2-41B3-9A00-4D46AA830BFE}"/>
              </a:ext>
            </a:extLst>
          </p:cNvPr>
          <p:cNvSpPr txBox="1"/>
          <p:nvPr/>
        </p:nvSpPr>
        <p:spPr>
          <a:xfrm>
            <a:off x="6323077" y="3000586"/>
            <a:ext cx="2699387" cy="369332"/>
          </a:xfrm>
          <a:prstGeom prst="rect">
            <a:avLst/>
          </a:prstGeom>
          <a:noFill/>
        </p:spPr>
        <p:txBody>
          <a:bodyPr wrap="square">
            <a:spAutoFit/>
          </a:bodyPr>
          <a:lstStyle/>
          <a:p>
            <a:r>
              <a:rPr lang="en-US" b="1">
                <a:latin typeface="Calibri" panose="020F0502020204030204" pitchFamily="34" charset="0"/>
                <a:ea typeface="Calibri" panose="020F0502020204030204" pitchFamily="34" charset="0"/>
                <a:cs typeface="Times New Roman" panose="02020603050405020304" pitchFamily="18" charset="0"/>
              </a:rPr>
              <a:t>ACF</a:t>
            </a:r>
            <a:r>
              <a:rPr kumimoji="0" lang="en-US" sz="1800" b="1" i="0" u="none" strike="noStrike" kern="1200" cap="none" spc="0" normalizeH="0" baseline="0" noProof="0">
                <a:ln>
                  <a:noFill/>
                </a:ln>
                <a:effectLst/>
                <a:uLnTx/>
                <a:uFillTx/>
                <a:latin typeface="Calibri" panose="020F0502020204030204" pitchFamily="34" charset="0"/>
                <a:ea typeface="Calibri" panose="020F0502020204030204" pitchFamily="34" charset="0"/>
                <a:cs typeface="Times New Roman" panose="02020603050405020304" pitchFamily="18" charset="0"/>
              </a:rPr>
              <a:t> and PCF</a:t>
            </a:r>
            <a:endParaRPr lang="en-US"/>
          </a:p>
        </p:txBody>
      </p:sp>
      <p:sp>
        <p:nvSpPr>
          <p:cNvPr id="18" name="TextBox 17">
            <a:extLst>
              <a:ext uri="{FF2B5EF4-FFF2-40B4-BE49-F238E27FC236}">
                <a16:creationId xmlns:a16="http://schemas.microsoft.com/office/drawing/2014/main" id="{9569C278-AEF8-498D-97AF-CA8C8084C8B1}"/>
              </a:ext>
            </a:extLst>
          </p:cNvPr>
          <p:cNvSpPr txBox="1"/>
          <p:nvPr/>
        </p:nvSpPr>
        <p:spPr>
          <a:xfrm>
            <a:off x="9838267" y="272613"/>
            <a:ext cx="1972733" cy="1477328"/>
          </a:xfrm>
          <a:prstGeom prst="rect">
            <a:avLst/>
          </a:prstGeom>
          <a:noFill/>
        </p:spPr>
        <p:txBody>
          <a:bodyPr wrap="square">
            <a:spAutoFit/>
          </a:bodyPr>
          <a:lstStyle/>
          <a:p>
            <a:pPr defTabSz="457200">
              <a:defRPr/>
            </a:pPr>
            <a:r>
              <a:rPr lang="en-US" b="1" cap="none">
                <a:latin typeface="Calibri" panose="020F0502020204030204" pitchFamily="34" charset="0"/>
                <a:ea typeface="Calibri" panose="020F0502020204030204" pitchFamily="34" charset="0"/>
                <a:cs typeface="Times New Roman" panose="02020603050405020304" pitchFamily="18" charset="0"/>
              </a:rPr>
              <a:t>Time Series Decomposition – Trend, Seasonality and Noise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23B078EC-0D76-4A86-95D4-595FA66EE47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2391923"/>
      </p:ext>
    </p:extLst>
  </p:cSld>
  <p:clrMapOvr>
    <a:masterClrMapping/>
  </p:clrMapOvr>
  <mc:AlternateContent xmlns:mc="http://schemas.openxmlformats.org/markup-compatibility/2006" xmlns:p14="http://schemas.microsoft.com/office/powerpoint/2010/main">
    <mc:Choice Requires="p14">
      <p:transition spd="slow" p14:dur="2000" advTm="36720"/>
    </mc:Choice>
    <mc:Fallback xmlns="">
      <p:transition spd="slow" advTm="36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6950BFC3-D8DA-4A85-94F7-54DA5524770B}">
      <p188:commentRel xmlns:p188="http://schemas.microsoft.com/office/powerpoint/2018/8/main" r:id="rId4"/>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A213E9DC-BF52-49A8-897E-9E7D54CDE040}"/>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a:solidFill>
                <a:schemeClr val="bg1"/>
              </a:solidFill>
            </a:endParaRPr>
          </a:p>
        </p:txBody>
      </p:sp>
      <p:sp>
        <p:nvSpPr>
          <p:cNvPr id="5" name="Subtitle 2">
            <a:extLst>
              <a:ext uri="{FF2B5EF4-FFF2-40B4-BE49-F238E27FC236}">
                <a16:creationId xmlns:a16="http://schemas.microsoft.com/office/drawing/2014/main" id="{C82DDCFE-6020-4D70-A8B8-F41826A17574}"/>
              </a:ext>
            </a:extLst>
          </p:cNvPr>
          <p:cNvSpPr txBox="1">
            <a:spLocks/>
          </p:cNvSpPr>
          <p:nvPr/>
        </p:nvSpPr>
        <p:spPr>
          <a:xfrm>
            <a:off x="3383280" y="1845734"/>
            <a:ext cx="6454987" cy="402336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p:txBody>
      </p:sp>
      <p:sp>
        <p:nvSpPr>
          <p:cNvPr id="18" name="TextBox 17">
            <a:extLst>
              <a:ext uri="{FF2B5EF4-FFF2-40B4-BE49-F238E27FC236}">
                <a16:creationId xmlns:a16="http://schemas.microsoft.com/office/drawing/2014/main" id="{4E62D93B-0BA4-4D4B-9AEF-68CBE6AA6801}"/>
              </a:ext>
            </a:extLst>
          </p:cNvPr>
          <p:cNvSpPr txBox="1"/>
          <p:nvPr/>
        </p:nvSpPr>
        <p:spPr>
          <a:xfrm>
            <a:off x="830224" y="2648919"/>
            <a:ext cx="3784505"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t>DATA MODEL – Model selection</a:t>
            </a:r>
            <a:r>
              <a:rPr kumimoji="0" lang="en-US" sz="2000" b="1" i="0" u="none" strike="noStrike" kern="1200" cap="none" spc="0" normalizeH="0" baseline="0" noProof="0">
                <a:ln>
                  <a:noFill/>
                </a:ln>
                <a:solidFill>
                  <a:schemeClr val="bg1"/>
                </a:solidFill>
                <a:effectLst/>
                <a:uLnTx/>
                <a:uFillTx/>
                <a:latin typeface="Century Gothic" panose="020B0502020202020204"/>
                <a:ea typeface="+mj-ea"/>
                <a:cs typeface="+mj-cs"/>
              </a:rPr>
              <a:t> Available to Solve Timeseries Problems</a:t>
            </a:r>
            <a:endPar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endParaRPr>
          </a:p>
        </p:txBody>
      </p:sp>
      <p:sp>
        <p:nvSpPr>
          <p:cNvPr id="25" name="TextBox 24">
            <a:extLst>
              <a:ext uri="{FF2B5EF4-FFF2-40B4-BE49-F238E27FC236}">
                <a16:creationId xmlns:a16="http://schemas.microsoft.com/office/drawing/2014/main" id="{6FB21394-FCD5-4202-AC02-601B3577E693}"/>
              </a:ext>
            </a:extLst>
          </p:cNvPr>
          <p:cNvSpPr txBox="1"/>
          <p:nvPr/>
        </p:nvSpPr>
        <p:spPr>
          <a:xfrm>
            <a:off x="6437417" y="681954"/>
            <a:ext cx="5176317" cy="4247317"/>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0" lang="en-US" sz="1500" b="1" i="0" u="none" strike="noStrike" kern="1200" cap="none" spc="0" normalizeH="0" baseline="0" noProof="0">
                <a:ln>
                  <a:noFill/>
                </a:ln>
                <a:effectLst/>
                <a:uLnTx/>
                <a:uFillTx/>
                <a:latin typeface="Century Gothic" panose="020B0502020202020204"/>
                <a:ea typeface="+mn-ea"/>
                <a:cs typeface="+mn-cs"/>
              </a:rPr>
              <a:t>Moving Average – MA</a:t>
            </a: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endParaRPr kumimoji="0" lang="en-US" sz="1500" b="1" i="0" u="none" strike="noStrike" kern="1200" cap="none" spc="0" normalizeH="0" baseline="0" noProof="0">
              <a:ln>
                <a:noFill/>
              </a:ln>
              <a:effectLst/>
              <a:uLnTx/>
              <a:uFillTx/>
              <a:latin typeface="Century Gothic" panose="020B0502020202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0" lang="en-US" sz="1500" b="1" i="0" u="none" strike="noStrike" kern="1200" cap="none" spc="0" normalizeH="0" baseline="0" noProof="0">
                <a:ln>
                  <a:noFill/>
                </a:ln>
                <a:effectLst/>
                <a:uLnTx/>
                <a:uFillTx/>
                <a:latin typeface="Century Gothic" panose="020B0502020202020204"/>
                <a:ea typeface="+mn-ea"/>
                <a:cs typeface="+mn-cs"/>
              </a:rPr>
              <a:t>Auto regression – AR</a:t>
            </a: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endParaRPr kumimoji="0" lang="en-US" sz="1500" b="1" i="0" u="none" strike="noStrike" kern="1200" cap="none" spc="0" normalizeH="0" baseline="0" noProof="0">
              <a:ln>
                <a:noFill/>
              </a:ln>
              <a:effectLst/>
              <a:uLnTx/>
              <a:uFillTx/>
              <a:latin typeface="Century Gothic" panose="020B0502020202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0" lang="en-US" sz="1500" b="1" i="0" u="none" strike="noStrike" kern="1200" cap="none" spc="0" normalizeH="0" baseline="0" noProof="0">
                <a:ln>
                  <a:noFill/>
                </a:ln>
                <a:effectLst/>
                <a:uLnTx/>
                <a:uFillTx/>
                <a:latin typeface="Century Gothic" panose="020B0502020202020204"/>
                <a:ea typeface="+mn-ea"/>
                <a:cs typeface="+mn-cs"/>
              </a:rPr>
              <a:t>Auto Regression Incremental Moving Average – ARIMA</a:t>
            </a: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endParaRPr kumimoji="0" lang="en-US" sz="1500" b="1" i="0" u="none" strike="noStrike" kern="1200" cap="none" spc="0" normalizeH="0" baseline="0" noProof="0">
              <a:ln>
                <a:noFill/>
              </a:ln>
              <a:effectLst/>
              <a:uLnTx/>
              <a:uFillTx/>
              <a:latin typeface="Century Gothic" panose="020B0502020202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0" lang="en-US" sz="1500" b="1" i="0" u="none" strike="noStrike" kern="1200" cap="none" spc="0" normalizeH="0" baseline="0" noProof="0">
                <a:ln>
                  <a:noFill/>
                </a:ln>
                <a:effectLst/>
                <a:uLnTx/>
                <a:uFillTx/>
                <a:latin typeface="Century Gothic" panose="020B0502020202020204"/>
                <a:ea typeface="+mn-ea"/>
                <a:cs typeface="+mn-cs"/>
              </a:rPr>
              <a:t>Seasonal Auto Regression Incremental Moving Average – SARIMA</a:t>
            </a: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endParaRPr kumimoji="0" lang="en-US" sz="1500" b="1" i="0" u="none" strike="noStrike" kern="1200" cap="none" spc="0" normalizeH="0" baseline="0" noProof="0">
              <a:ln>
                <a:noFill/>
              </a:ln>
              <a:effectLst/>
              <a:uLnTx/>
              <a:uFillTx/>
              <a:latin typeface="Century Gothic" panose="020B0502020202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0" lang="en-US" sz="1500" b="1" i="0" u="none" strike="noStrike" kern="1200" cap="none" spc="0" normalizeH="0" baseline="0" noProof="0">
                <a:ln>
                  <a:noFill/>
                </a:ln>
                <a:effectLst/>
                <a:uLnTx/>
                <a:uFillTx/>
                <a:latin typeface="Century Gothic" panose="020B0502020202020204"/>
                <a:ea typeface="+mn-ea"/>
                <a:cs typeface="+mn-cs"/>
              </a:rPr>
              <a:t>Seasonal Auto Regression Incremental Moving Average with exogenous variable– SARIMAX </a:t>
            </a: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endParaRPr kumimoji="0" lang="en-US" sz="1500" b="1" i="0" u="none" strike="noStrike" kern="1200" cap="none" spc="0" normalizeH="0" baseline="0" noProof="0">
              <a:ln>
                <a:noFill/>
              </a:ln>
              <a:effectLst/>
              <a:uLnTx/>
              <a:uFillTx/>
              <a:latin typeface="Century Gothic" panose="020B0502020202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0" lang="en-US" sz="1500" b="1" i="0" u="none" strike="noStrike" kern="1200" cap="none" spc="0" normalizeH="0" baseline="0" noProof="0">
                <a:ln>
                  <a:noFill/>
                </a:ln>
                <a:effectLst/>
                <a:uLnTx/>
                <a:uFillTx/>
                <a:latin typeface="Century Gothic" panose="020B0502020202020204"/>
                <a:ea typeface="+mn-ea"/>
                <a:cs typeface="+mn-cs"/>
              </a:rPr>
              <a:t>VAR, VARIMA, VARIMAX – Multivariate analysis with multiple time series</a:t>
            </a:r>
            <a:br>
              <a:rPr kumimoji="0" lang="en-US" sz="1500" b="1" i="0" u="none" strike="noStrike" kern="1200" cap="none" spc="0" normalizeH="0" baseline="0" noProof="0">
                <a:ln>
                  <a:noFill/>
                </a:ln>
                <a:effectLst/>
                <a:uLnTx/>
                <a:uFillTx/>
                <a:latin typeface="Century Gothic" panose="020B0502020202020204"/>
                <a:ea typeface="+mn-ea"/>
                <a:cs typeface="+mn-cs"/>
              </a:rPr>
            </a:br>
            <a:endParaRPr kumimoji="0" lang="en-US" sz="1500" b="1" i="0" u="none" strike="noStrike" kern="1200" cap="none" spc="0" normalizeH="0" baseline="0" noProof="0">
              <a:ln>
                <a:noFill/>
              </a:ln>
              <a:effectLst/>
              <a:uLnTx/>
              <a:uFillTx/>
              <a:latin typeface="Century Gothic" panose="020B0502020202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lang="en-US" sz="1500" b="1">
                <a:latin typeface="Century Gothic" panose="020B0502020202020204"/>
              </a:rPr>
              <a:t>Prophet – Facebooks open-sourced model</a:t>
            </a:r>
            <a:endParaRPr kumimoji="0" lang="en-US" sz="1500" b="1" i="0" u="none" strike="noStrike" kern="1200" cap="none" spc="0" normalizeH="0" baseline="0" noProof="0">
              <a:ln>
                <a:noFill/>
              </a:ln>
              <a:effectLst/>
              <a:uLnTx/>
              <a:uFillTx/>
              <a:latin typeface="Century Gothic" panose="020B0502020202020204"/>
              <a:ea typeface="+mn-ea"/>
              <a:cs typeface="+mn-cs"/>
            </a:endParaRPr>
          </a:p>
          <a:p>
            <a:pPr marR="0" lvl="0" algn="l" defTabSz="457200" rtl="0" eaLnBrk="1" fontAlgn="auto" latinLnBrk="0" hangingPunct="1">
              <a:lnSpc>
                <a:spcPct val="100000"/>
              </a:lnSpc>
              <a:spcBef>
                <a:spcPts val="0"/>
              </a:spcBef>
              <a:spcAft>
                <a:spcPts val="0"/>
              </a:spcAft>
              <a:buClrTx/>
              <a:buSzTx/>
              <a:tabLst/>
              <a:defRPr/>
            </a:pPr>
            <a:endParaRPr kumimoji="0" lang="en-US" sz="1500" b="1" i="0" u="none" strike="noStrike" kern="1200" cap="none" spc="0" normalizeH="0" baseline="0" noProof="0">
              <a:ln>
                <a:noFill/>
              </a:ln>
              <a:effectLst/>
              <a:uLnTx/>
              <a:uFillTx/>
              <a:latin typeface="Century Gothic" panose="020B0502020202020204"/>
              <a:ea typeface="+mn-ea"/>
              <a:cs typeface="+mn-cs"/>
            </a:endParaRPr>
          </a:p>
        </p:txBody>
      </p:sp>
      <p:pic>
        <p:nvPicPr>
          <p:cNvPr id="3" name="Audio 2">
            <a:hlinkClick r:id="" action="ppaction://media"/>
            <a:extLst>
              <a:ext uri="{FF2B5EF4-FFF2-40B4-BE49-F238E27FC236}">
                <a16:creationId xmlns:a16="http://schemas.microsoft.com/office/drawing/2014/main" id="{FE155876-2A1E-447C-973C-AF1883D641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68438336"/>
      </p:ext>
    </p:extLst>
  </p:cSld>
  <p:clrMapOvr>
    <a:masterClrMapping/>
  </p:clrMapOvr>
  <mc:AlternateContent xmlns:mc="http://schemas.openxmlformats.org/markup-compatibility/2006" xmlns:p14="http://schemas.microsoft.com/office/powerpoint/2010/main">
    <mc:Choice Requires="p14">
      <p:transition spd="slow" p14:dur="2000" advTm="53421"/>
    </mc:Choice>
    <mc:Fallback xmlns="">
      <p:transition spd="slow" advTm="53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A213E9DC-BF52-49A8-897E-9E7D54CDE040}"/>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a:solidFill>
                <a:schemeClr val="bg1"/>
              </a:solidFill>
            </a:endParaRPr>
          </a:p>
        </p:txBody>
      </p:sp>
      <p:sp>
        <p:nvSpPr>
          <p:cNvPr id="5" name="Subtitle 2">
            <a:extLst>
              <a:ext uri="{FF2B5EF4-FFF2-40B4-BE49-F238E27FC236}">
                <a16:creationId xmlns:a16="http://schemas.microsoft.com/office/drawing/2014/main" id="{C82DDCFE-6020-4D70-A8B8-F41826A17574}"/>
              </a:ext>
            </a:extLst>
          </p:cNvPr>
          <p:cNvSpPr txBox="1">
            <a:spLocks/>
          </p:cNvSpPr>
          <p:nvPr/>
        </p:nvSpPr>
        <p:spPr>
          <a:xfrm>
            <a:off x="3383280" y="1845734"/>
            <a:ext cx="6454987" cy="402336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p:txBody>
      </p:sp>
      <p:sp>
        <p:nvSpPr>
          <p:cNvPr id="18" name="TextBox 17">
            <a:extLst>
              <a:ext uri="{FF2B5EF4-FFF2-40B4-BE49-F238E27FC236}">
                <a16:creationId xmlns:a16="http://schemas.microsoft.com/office/drawing/2014/main" id="{4E62D93B-0BA4-4D4B-9AEF-68CBE6AA6801}"/>
              </a:ext>
            </a:extLst>
          </p:cNvPr>
          <p:cNvSpPr txBox="1"/>
          <p:nvPr/>
        </p:nvSpPr>
        <p:spPr>
          <a:xfrm>
            <a:off x="830224" y="2648919"/>
            <a:ext cx="3784505"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t>Data Model - </a:t>
            </a:r>
            <a:r>
              <a:rPr kumimoji="0" lang="en-US" sz="2000" b="1" i="0" u="none" strike="noStrike" kern="1200" cap="all" spc="0" normalizeH="0" baseline="0" noProof="0" err="1">
                <a:ln>
                  <a:noFill/>
                </a:ln>
                <a:solidFill>
                  <a:schemeClr val="bg1"/>
                </a:solidFill>
                <a:effectLst/>
                <a:uLnTx/>
                <a:uFillTx/>
                <a:latin typeface="Century Gothic" panose="020B0502020202020204"/>
                <a:ea typeface="+mj-ea"/>
                <a:cs typeface="+mj-cs"/>
              </a:rPr>
              <a:t>SARIMa</a:t>
            </a:r>
            <a: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t> Evaluation </a:t>
            </a:r>
            <a:r>
              <a:rPr lang="en-US" sz="2000" b="1" cap="all">
                <a:solidFill>
                  <a:schemeClr val="bg1"/>
                </a:solidFill>
                <a:latin typeface="Century Gothic" panose="020B0502020202020204"/>
                <a:ea typeface="+mj-ea"/>
                <a:cs typeface="+mj-cs"/>
              </a:rPr>
              <a:t> using </a:t>
            </a:r>
            <a:b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br>
            <a: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t>Diagnostic, Residue</a:t>
            </a:r>
            <a:r>
              <a:rPr lang="en-US" sz="2000" b="1" cap="all">
                <a:solidFill>
                  <a:schemeClr val="bg1"/>
                </a:solidFill>
                <a:latin typeface="Century Gothic" panose="020B0502020202020204"/>
                <a:ea typeface="+mj-ea"/>
                <a:cs typeface="+mj-cs"/>
              </a:rPr>
              <a:t> </a:t>
            </a:r>
            <a: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t>QQ-PLOTS, Forecast</a:t>
            </a:r>
          </a:p>
        </p:txBody>
      </p:sp>
      <p:pic>
        <p:nvPicPr>
          <p:cNvPr id="11" name="Picture 10">
            <a:extLst>
              <a:ext uri="{FF2B5EF4-FFF2-40B4-BE49-F238E27FC236}">
                <a16:creationId xmlns:a16="http://schemas.microsoft.com/office/drawing/2014/main" id="{E87CD08D-0366-4873-8530-EE281E5BB208}"/>
              </a:ext>
            </a:extLst>
          </p:cNvPr>
          <p:cNvPicPr>
            <a:picLocks noChangeAspect="1"/>
          </p:cNvPicPr>
          <p:nvPr/>
        </p:nvPicPr>
        <p:blipFill>
          <a:blip r:embed="rId5"/>
          <a:stretch>
            <a:fillRect/>
          </a:stretch>
        </p:blipFill>
        <p:spPr>
          <a:xfrm>
            <a:off x="6704630" y="102767"/>
            <a:ext cx="5241001" cy="2045238"/>
          </a:xfrm>
          <a:prstGeom prst="rect">
            <a:avLst/>
          </a:prstGeom>
        </p:spPr>
      </p:pic>
      <p:pic>
        <p:nvPicPr>
          <p:cNvPr id="12" name="Picture 11">
            <a:extLst>
              <a:ext uri="{FF2B5EF4-FFF2-40B4-BE49-F238E27FC236}">
                <a16:creationId xmlns:a16="http://schemas.microsoft.com/office/drawing/2014/main" id="{5775A6E3-CA26-4A34-AD01-4B88A1CC4C8E}"/>
              </a:ext>
            </a:extLst>
          </p:cNvPr>
          <p:cNvPicPr>
            <a:picLocks noChangeAspect="1"/>
          </p:cNvPicPr>
          <p:nvPr/>
        </p:nvPicPr>
        <p:blipFill>
          <a:blip r:embed="rId6"/>
          <a:stretch>
            <a:fillRect/>
          </a:stretch>
        </p:blipFill>
        <p:spPr>
          <a:xfrm>
            <a:off x="6126740" y="3125856"/>
            <a:ext cx="4587638" cy="1765387"/>
          </a:xfrm>
          <a:prstGeom prst="rect">
            <a:avLst/>
          </a:prstGeom>
        </p:spPr>
      </p:pic>
      <p:pic>
        <p:nvPicPr>
          <p:cNvPr id="13" name="Picture 12">
            <a:extLst>
              <a:ext uri="{FF2B5EF4-FFF2-40B4-BE49-F238E27FC236}">
                <a16:creationId xmlns:a16="http://schemas.microsoft.com/office/drawing/2014/main" id="{FF0DF548-58D5-49B5-A1A3-B878E35A04F5}"/>
              </a:ext>
            </a:extLst>
          </p:cNvPr>
          <p:cNvPicPr>
            <a:picLocks noChangeAspect="1"/>
          </p:cNvPicPr>
          <p:nvPr/>
        </p:nvPicPr>
        <p:blipFill>
          <a:blip r:embed="rId7"/>
          <a:stretch>
            <a:fillRect/>
          </a:stretch>
        </p:blipFill>
        <p:spPr>
          <a:xfrm>
            <a:off x="8932735" y="2337863"/>
            <a:ext cx="3008608" cy="749784"/>
          </a:xfrm>
          <a:prstGeom prst="rect">
            <a:avLst/>
          </a:prstGeom>
        </p:spPr>
      </p:pic>
      <p:pic>
        <p:nvPicPr>
          <p:cNvPr id="14" name="Picture 13">
            <a:extLst>
              <a:ext uri="{FF2B5EF4-FFF2-40B4-BE49-F238E27FC236}">
                <a16:creationId xmlns:a16="http://schemas.microsoft.com/office/drawing/2014/main" id="{AFA8087B-34B5-409B-8860-4ABCB779259A}"/>
              </a:ext>
            </a:extLst>
          </p:cNvPr>
          <p:cNvPicPr>
            <a:picLocks noChangeAspect="1"/>
          </p:cNvPicPr>
          <p:nvPr/>
        </p:nvPicPr>
        <p:blipFill>
          <a:blip r:embed="rId8"/>
          <a:stretch>
            <a:fillRect/>
          </a:stretch>
        </p:blipFill>
        <p:spPr>
          <a:xfrm>
            <a:off x="7539297" y="4929452"/>
            <a:ext cx="4597940" cy="1759360"/>
          </a:xfrm>
          <a:prstGeom prst="rect">
            <a:avLst/>
          </a:prstGeom>
        </p:spPr>
      </p:pic>
      <p:sp>
        <p:nvSpPr>
          <p:cNvPr id="23" name="TextBox 22">
            <a:extLst>
              <a:ext uri="{FF2B5EF4-FFF2-40B4-BE49-F238E27FC236}">
                <a16:creationId xmlns:a16="http://schemas.microsoft.com/office/drawing/2014/main" id="{6BB43887-54D8-4668-B7F3-0547278EFFEA}"/>
              </a:ext>
            </a:extLst>
          </p:cNvPr>
          <p:cNvSpPr txBox="1"/>
          <p:nvPr/>
        </p:nvSpPr>
        <p:spPr>
          <a:xfrm>
            <a:off x="5406887" y="120412"/>
            <a:ext cx="127809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1200" b="1" i="0" u="none" strike="noStrike" kern="1200" cap="all" spc="0" normalizeH="0" baseline="0" noProof="0">
                <a:ln>
                  <a:noFill/>
                </a:ln>
                <a:effectLst/>
                <a:uLnTx/>
                <a:uFillTx/>
                <a:latin typeface="Century Gothic" panose="020B0502020202020204"/>
                <a:ea typeface="+mj-ea"/>
                <a:cs typeface="+mj-cs"/>
              </a:rPr>
              <a:t>diagnostics</a:t>
            </a:r>
            <a:r>
              <a:rPr kumimoji="0" lang="en-US" sz="2000" b="1" i="0" u="none" strike="noStrike" kern="1200" cap="all" spc="0" normalizeH="0" baseline="0" noProof="0">
                <a:ln>
                  <a:noFill/>
                </a:ln>
                <a:effectLst/>
                <a:uLnTx/>
                <a:uFillTx/>
                <a:latin typeface="Century Gothic" panose="020B0502020202020204"/>
                <a:ea typeface="+mj-ea"/>
                <a:cs typeface="+mj-cs"/>
              </a:rPr>
              <a:t> </a:t>
            </a:r>
          </a:p>
        </p:txBody>
      </p:sp>
      <p:sp>
        <p:nvSpPr>
          <p:cNvPr id="24" name="TextBox 23">
            <a:extLst>
              <a:ext uri="{FF2B5EF4-FFF2-40B4-BE49-F238E27FC236}">
                <a16:creationId xmlns:a16="http://schemas.microsoft.com/office/drawing/2014/main" id="{0B405E26-C0AE-409E-9A3B-BE826FCB5E2B}"/>
              </a:ext>
            </a:extLst>
          </p:cNvPr>
          <p:cNvSpPr txBox="1"/>
          <p:nvPr/>
        </p:nvSpPr>
        <p:spPr>
          <a:xfrm>
            <a:off x="6825371" y="2509049"/>
            <a:ext cx="1632421"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1200" b="1" i="0" u="none" strike="noStrike" kern="1200" cap="all" spc="0" normalizeH="0" baseline="0" noProof="0">
                <a:ln>
                  <a:noFill/>
                </a:ln>
                <a:effectLst/>
                <a:uLnTx/>
                <a:uFillTx/>
                <a:latin typeface="Century Gothic" panose="020B0502020202020204"/>
                <a:ea typeface="+mj-ea"/>
                <a:cs typeface="+mj-cs"/>
              </a:rPr>
              <a:t>Residue </a:t>
            </a:r>
            <a:r>
              <a:rPr kumimoji="0" lang="en-US" sz="1200" b="1" i="0" u="none" strike="noStrike" kern="1200" cap="all" spc="0" normalizeH="0" baseline="0" noProof="0" err="1">
                <a:ln>
                  <a:noFill/>
                </a:ln>
                <a:effectLst/>
                <a:uLnTx/>
                <a:uFillTx/>
                <a:latin typeface="Century Gothic" panose="020B0502020202020204"/>
                <a:ea typeface="+mj-ea"/>
                <a:cs typeface="+mj-cs"/>
              </a:rPr>
              <a:t>qq</a:t>
            </a:r>
            <a:r>
              <a:rPr kumimoji="0" lang="en-US" sz="1200" b="1" i="0" u="none" strike="noStrike" kern="1200" cap="all" spc="0" normalizeH="0" baseline="0" noProof="0">
                <a:ln>
                  <a:noFill/>
                </a:ln>
                <a:effectLst/>
                <a:uLnTx/>
                <a:uFillTx/>
                <a:latin typeface="Century Gothic" panose="020B0502020202020204"/>
                <a:ea typeface="+mj-ea"/>
                <a:cs typeface="+mj-cs"/>
              </a:rPr>
              <a:t>-plot</a:t>
            </a:r>
            <a:r>
              <a:rPr kumimoji="0" lang="en-US" sz="2000" b="1" i="0" u="none" strike="noStrike" kern="1200" cap="all" spc="0" normalizeH="0" baseline="0" noProof="0">
                <a:ln>
                  <a:noFill/>
                </a:ln>
                <a:effectLst/>
                <a:uLnTx/>
                <a:uFillTx/>
                <a:latin typeface="Century Gothic" panose="020B0502020202020204"/>
                <a:ea typeface="+mj-ea"/>
                <a:cs typeface="+mj-cs"/>
              </a:rPr>
              <a:t> </a:t>
            </a:r>
          </a:p>
        </p:txBody>
      </p:sp>
      <p:sp>
        <p:nvSpPr>
          <p:cNvPr id="26" name="TextBox 25">
            <a:extLst>
              <a:ext uri="{FF2B5EF4-FFF2-40B4-BE49-F238E27FC236}">
                <a16:creationId xmlns:a16="http://schemas.microsoft.com/office/drawing/2014/main" id="{3B8B96E8-DD2D-47E3-A341-4DBBF7C8004D}"/>
              </a:ext>
            </a:extLst>
          </p:cNvPr>
          <p:cNvSpPr txBox="1"/>
          <p:nvPr/>
        </p:nvSpPr>
        <p:spPr>
          <a:xfrm>
            <a:off x="10811196" y="3857414"/>
            <a:ext cx="1212573" cy="897682"/>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1200" b="1" i="0" u="none" strike="noStrike" kern="1200" cap="all" spc="0" normalizeH="0" baseline="0" noProof="0">
                <a:ln>
                  <a:noFill/>
                </a:ln>
                <a:effectLst/>
                <a:uLnTx/>
                <a:uFillTx/>
                <a:latin typeface="Century Gothic" panose="020B0502020202020204"/>
                <a:ea typeface="+mj-ea"/>
                <a:cs typeface="+mj-cs"/>
              </a:rPr>
              <a:t>actual </a:t>
            </a:r>
          </a:p>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lang="en-US" sz="1200" b="1" cap="all">
                <a:latin typeface="Century Gothic" panose="020B0502020202020204"/>
                <a:ea typeface="+mj-ea"/>
                <a:cs typeface="+mj-cs"/>
              </a:rPr>
              <a:t>Vs Predictions</a:t>
            </a:r>
            <a:r>
              <a:rPr kumimoji="0" lang="en-US" sz="2000" b="1" i="0" u="none" strike="noStrike" kern="1200" cap="all" spc="0" normalizeH="0" baseline="0" noProof="0">
                <a:ln>
                  <a:noFill/>
                </a:ln>
                <a:effectLst/>
                <a:uLnTx/>
                <a:uFillTx/>
                <a:latin typeface="Century Gothic" panose="020B0502020202020204"/>
                <a:ea typeface="+mj-ea"/>
                <a:cs typeface="+mj-cs"/>
              </a:rPr>
              <a:t> </a:t>
            </a:r>
          </a:p>
        </p:txBody>
      </p:sp>
      <p:sp>
        <p:nvSpPr>
          <p:cNvPr id="27" name="TextBox 26">
            <a:extLst>
              <a:ext uri="{FF2B5EF4-FFF2-40B4-BE49-F238E27FC236}">
                <a16:creationId xmlns:a16="http://schemas.microsoft.com/office/drawing/2014/main" id="{A8E24D70-ADEB-49D5-9E90-440806DD98C8}"/>
              </a:ext>
            </a:extLst>
          </p:cNvPr>
          <p:cNvSpPr txBox="1"/>
          <p:nvPr/>
        </p:nvSpPr>
        <p:spPr>
          <a:xfrm>
            <a:off x="6056899" y="5577333"/>
            <a:ext cx="121257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lang="en-US" sz="1200" b="1" cap="all">
                <a:latin typeface="Century Gothic" panose="020B0502020202020204"/>
                <a:ea typeface="+mj-ea"/>
                <a:cs typeface="+mj-cs"/>
              </a:rPr>
              <a:t>forecasting</a:t>
            </a:r>
            <a:r>
              <a:rPr kumimoji="0" lang="en-US" sz="2000" b="1" i="0" u="none" strike="noStrike" kern="1200" cap="all" spc="0" normalizeH="0" baseline="0" noProof="0">
                <a:ln>
                  <a:noFill/>
                </a:ln>
                <a:effectLst/>
                <a:uLnTx/>
                <a:uFillTx/>
                <a:latin typeface="Century Gothic" panose="020B0502020202020204"/>
                <a:ea typeface="+mj-ea"/>
                <a:cs typeface="+mj-cs"/>
              </a:rPr>
              <a:t> </a:t>
            </a:r>
          </a:p>
        </p:txBody>
      </p:sp>
      <p:pic>
        <p:nvPicPr>
          <p:cNvPr id="4" name="Audio 3">
            <a:hlinkClick r:id="" action="ppaction://media"/>
            <a:extLst>
              <a:ext uri="{FF2B5EF4-FFF2-40B4-BE49-F238E27FC236}">
                <a16:creationId xmlns:a16="http://schemas.microsoft.com/office/drawing/2014/main" id="{CFFD628D-249B-4205-876F-5F3998A1333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37966552"/>
      </p:ext>
    </p:extLst>
  </p:cSld>
  <p:clrMapOvr>
    <a:masterClrMapping/>
  </p:clrMapOvr>
  <mc:AlternateContent xmlns:mc="http://schemas.openxmlformats.org/markup-compatibility/2006" xmlns:p14="http://schemas.microsoft.com/office/powerpoint/2010/main">
    <mc:Choice Requires="p14">
      <p:transition spd="slow" p14:dur="2000" advTm="29084"/>
    </mc:Choice>
    <mc:Fallback xmlns="">
      <p:transition spd="slow" advTm="29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A213E9DC-BF52-49A8-897E-9E7D54CDE040}"/>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a:solidFill>
                <a:schemeClr val="bg1"/>
              </a:solidFill>
            </a:endParaRPr>
          </a:p>
        </p:txBody>
      </p:sp>
      <p:sp>
        <p:nvSpPr>
          <p:cNvPr id="5" name="Subtitle 2">
            <a:extLst>
              <a:ext uri="{FF2B5EF4-FFF2-40B4-BE49-F238E27FC236}">
                <a16:creationId xmlns:a16="http://schemas.microsoft.com/office/drawing/2014/main" id="{C82DDCFE-6020-4D70-A8B8-F41826A17574}"/>
              </a:ext>
            </a:extLst>
          </p:cNvPr>
          <p:cNvSpPr txBox="1">
            <a:spLocks/>
          </p:cNvSpPr>
          <p:nvPr/>
        </p:nvSpPr>
        <p:spPr>
          <a:xfrm>
            <a:off x="3383280" y="1845734"/>
            <a:ext cx="6454987" cy="402336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p:txBody>
      </p:sp>
      <p:sp>
        <p:nvSpPr>
          <p:cNvPr id="13" name="TextBox 12">
            <a:extLst>
              <a:ext uri="{FF2B5EF4-FFF2-40B4-BE49-F238E27FC236}">
                <a16:creationId xmlns:a16="http://schemas.microsoft.com/office/drawing/2014/main" id="{425FAF2C-E8D5-4815-8382-7176BF113215}"/>
              </a:ext>
            </a:extLst>
          </p:cNvPr>
          <p:cNvSpPr txBox="1"/>
          <p:nvPr/>
        </p:nvSpPr>
        <p:spPr>
          <a:xfrm>
            <a:off x="640080" y="2881692"/>
            <a:ext cx="4194703"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t>Data Model – PROPHET  COMPONENTS</a:t>
            </a:r>
          </a:p>
        </p:txBody>
      </p:sp>
      <p:sp>
        <p:nvSpPr>
          <p:cNvPr id="18" name="TextBox 17">
            <a:extLst>
              <a:ext uri="{FF2B5EF4-FFF2-40B4-BE49-F238E27FC236}">
                <a16:creationId xmlns:a16="http://schemas.microsoft.com/office/drawing/2014/main" id="{D1FBDDC1-441C-4735-8CEA-DFFD74893A6F}"/>
              </a:ext>
            </a:extLst>
          </p:cNvPr>
          <p:cNvSpPr txBox="1"/>
          <p:nvPr/>
        </p:nvSpPr>
        <p:spPr>
          <a:xfrm>
            <a:off x="5672391" y="1482861"/>
            <a:ext cx="214685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lang="en-US" sz="1200" b="1" cap="all">
                <a:latin typeface="Century Gothic" panose="020B0502020202020204"/>
                <a:ea typeface="+mj-ea"/>
                <a:cs typeface="+mj-cs"/>
              </a:rPr>
              <a:t>HOLIDAY TRENDS </a:t>
            </a:r>
            <a:r>
              <a:rPr kumimoji="0" lang="en-US" sz="2000" b="1" i="0" u="none" strike="noStrike" kern="1200" cap="all" spc="0" normalizeH="0" baseline="0" noProof="0">
                <a:ln>
                  <a:noFill/>
                </a:ln>
                <a:effectLst/>
                <a:uLnTx/>
                <a:uFillTx/>
                <a:latin typeface="Century Gothic" panose="020B0502020202020204"/>
                <a:ea typeface="+mj-ea"/>
                <a:cs typeface="+mj-cs"/>
              </a:rPr>
              <a:t> </a:t>
            </a:r>
          </a:p>
        </p:txBody>
      </p:sp>
      <p:sp>
        <p:nvSpPr>
          <p:cNvPr id="22" name="TextBox 21">
            <a:extLst>
              <a:ext uri="{FF2B5EF4-FFF2-40B4-BE49-F238E27FC236}">
                <a16:creationId xmlns:a16="http://schemas.microsoft.com/office/drawing/2014/main" id="{E43475C1-8E1E-478E-AEDC-E4813FE4DCEC}"/>
              </a:ext>
            </a:extLst>
          </p:cNvPr>
          <p:cNvSpPr txBox="1"/>
          <p:nvPr/>
        </p:nvSpPr>
        <p:spPr>
          <a:xfrm>
            <a:off x="5218043" y="278296"/>
            <a:ext cx="908697"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1400" b="1" i="0" u="none" strike="noStrike" kern="1200" cap="all" spc="0" normalizeH="0" baseline="0" noProof="0">
                <a:ln>
                  <a:noFill/>
                </a:ln>
                <a:effectLst/>
                <a:uLnTx/>
                <a:uFillTx/>
                <a:latin typeface="Century Gothic" panose="020B0502020202020204"/>
                <a:ea typeface="+mj-ea"/>
                <a:cs typeface="+mj-cs"/>
              </a:rPr>
              <a:t>trend</a:t>
            </a:r>
          </a:p>
        </p:txBody>
      </p:sp>
      <p:pic>
        <p:nvPicPr>
          <p:cNvPr id="11" name="Picture 10">
            <a:extLst>
              <a:ext uri="{FF2B5EF4-FFF2-40B4-BE49-F238E27FC236}">
                <a16:creationId xmlns:a16="http://schemas.microsoft.com/office/drawing/2014/main" id="{06A3EC6D-FC01-4DB7-B2B8-993A45A1E254}"/>
              </a:ext>
            </a:extLst>
          </p:cNvPr>
          <p:cNvPicPr>
            <a:picLocks noChangeAspect="1"/>
          </p:cNvPicPr>
          <p:nvPr/>
        </p:nvPicPr>
        <p:blipFill>
          <a:blip r:embed="rId5"/>
          <a:stretch>
            <a:fillRect/>
          </a:stretch>
        </p:blipFill>
        <p:spPr>
          <a:xfrm>
            <a:off x="5996403" y="-25905"/>
            <a:ext cx="6195597" cy="1570521"/>
          </a:xfrm>
          <a:prstGeom prst="rect">
            <a:avLst/>
          </a:prstGeom>
        </p:spPr>
      </p:pic>
      <p:pic>
        <p:nvPicPr>
          <p:cNvPr id="14" name="Picture 13">
            <a:extLst>
              <a:ext uri="{FF2B5EF4-FFF2-40B4-BE49-F238E27FC236}">
                <a16:creationId xmlns:a16="http://schemas.microsoft.com/office/drawing/2014/main" id="{D8423820-9AEE-4021-BC29-6E39E862BD64}"/>
              </a:ext>
            </a:extLst>
          </p:cNvPr>
          <p:cNvPicPr>
            <a:picLocks noChangeAspect="1"/>
          </p:cNvPicPr>
          <p:nvPr/>
        </p:nvPicPr>
        <p:blipFill>
          <a:blip r:embed="rId6"/>
          <a:stretch>
            <a:fillRect/>
          </a:stretch>
        </p:blipFill>
        <p:spPr>
          <a:xfrm>
            <a:off x="6096000" y="1881753"/>
            <a:ext cx="6180356" cy="1402063"/>
          </a:xfrm>
          <a:prstGeom prst="rect">
            <a:avLst/>
          </a:prstGeom>
        </p:spPr>
      </p:pic>
      <p:pic>
        <p:nvPicPr>
          <p:cNvPr id="24" name="Picture 23">
            <a:extLst>
              <a:ext uri="{FF2B5EF4-FFF2-40B4-BE49-F238E27FC236}">
                <a16:creationId xmlns:a16="http://schemas.microsoft.com/office/drawing/2014/main" id="{1FA4861A-C9BF-4381-9FF3-AC1F3CB2287D}"/>
              </a:ext>
            </a:extLst>
          </p:cNvPr>
          <p:cNvPicPr>
            <a:picLocks noChangeAspect="1"/>
          </p:cNvPicPr>
          <p:nvPr/>
        </p:nvPicPr>
        <p:blipFill>
          <a:blip r:embed="rId7"/>
          <a:stretch>
            <a:fillRect/>
          </a:stretch>
        </p:blipFill>
        <p:spPr>
          <a:xfrm>
            <a:off x="6217931" y="3865991"/>
            <a:ext cx="6058425" cy="2856432"/>
          </a:xfrm>
          <a:prstGeom prst="rect">
            <a:avLst/>
          </a:prstGeom>
        </p:spPr>
      </p:pic>
      <p:sp>
        <p:nvSpPr>
          <p:cNvPr id="25" name="TextBox 24">
            <a:extLst>
              <a:ext uri="{FF2B5EF4-FFF2-40B4-BE49-F238E27FC236}">
                <a16:creationId xmlns:a16="http://schemas.microsoft.com/office/drawing/2014/main" id="{AA921E21-266B-4E4F-A218-2E8081EC13B1}"/>
              </a:ext>
            </a:extLst>
          </p:cNvPr>
          <p:cNvSpPr txBox="1"/>
          <p:nvPr/>
        </p:nvSpPr>
        <p:spPr>
          <a:xfrm>
            <a:off x="6660167" y="3423277"/>
            <a:ext cx="252359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lang="en-US" sz="1200" b="1" cap="all">
                <a:latin typeface="Century Gothic" panose="020B0502020202020204"/>
                <a:ea typeface="+mj-ea"/>
                <a:cs typeface="+mj-cs"/>
              </a:rPr>
              <a:t>Weekly AND YEARLY TRENDS </a:t>
            </a:r>
            <a:r>
              <a:rPr kumimoji="0" lang="en-US" sz="2000" b="1" i="0" u="none" strike="noStrike" kern="1200" cap="all" spc="0" normalizeH="0" baseline="0" noProof="0">
                <a:ln>
                  <a:noFill/>
                </a:ln>
                <a:effectLst/>
                <a:uLnTx/>
                <a:uFillTx/>
                <a:latin typeface="Century Gothic" panose="020B0502020202020204"/>
                <a:ea typeface="+mj-ea"/>
                <a:cs typeface="+mj-cs"/>
              </a:rPr>
              <a:t> </a:t>
            </a:r>
          </a:p>
        </p:txBody>
      </p:sp>
      <p:pic>
        <p:nvPicPr>
          <p:cNvPr id="2" name="Audio 1">
            <a:hlinkClick r:id="" action="ppaction://media"/>
            <a:extLst>
              <a:ext uri="{FF2B5EF4-FFF2-40B4-BE49-F238E27FC236}">
                <a16:creationId xmlns:a16="http://schemas.microsoft.com/office/drawing/2014/main" id="{5AA37141-EADB-4FB9-AFB8-4B874DDEC3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28444238"/>
      </p:ext>
    </p:extLst>
  </p:cSld>
  <p:clrMapOvr>
    <a:masterClrMapping/>
  </p:clrMapOvr>
  <mc:AlternateContent xmlns:mc="http://schemas.openxmlformats.org/markup-compatibility/2006" xmlns:p14="http://schemas.microsoft.com/office/powerpoint/2010/main">
    <mc:Choice Requires="p14">
      <p:transition spd="slow" p14:dur="2000" advTm="62579"/>
    </mc:Choice>
    <mc:Fallback xmlns="">
      <p:transition spd="slow" advTm="62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A213E9DC-BF52-49A8-897E-9E7D54CDE040}"/>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a:solidFill>
                <a:schemeClr val="bg1"/>
              </a:solidFill>
            </a:endParaRPr>
          </a:p>
        </p:txBody>
      </p:sp>
      <p:sp>
        <p:nvSpPr>
          <p:cNvPr id="5" name="Subtitle 2">
            <a:extLst>
              <a:ext uri="{FF2B5EF4-FFF2-40B4-BE49-F238E27FC236}">
                <a16:creationId xmlns:a16="http://schemas.microsoft.com/office/drawing/2014/main" id="{C82DDCFE-6020-4D70-A8B8-F41826A17574}"/>
              </a:ext>
            </a:extLst>
          </p:cNvPr>
          <p:cNvSpPr txBox="1">
            <a:spLocks/>
          </p:cNvSpPr>
          <p:nvPr/>
        </p:nvSpPr>
        <p:spPr>
          <a:xfrm>
            <a:off x="3383280" y="1845734"/>
            <a:ext cx="6454987" cy="402336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a:p>
            <a:endParaRPr lang="en-US">
              <a:solidFill>
                <a:schemeClr val="tx1">
                  <a:lumMod val="75000"/>
                  <a:lumOff val="25000"/>
                </a:schemeClr>
              </a:solidFill>
            </a:endParaRPr>
          </a:p>
        </p:txBody>
      </p:sp>
      <p:sp>
        <p:nvSpPr>
          <p:cNvPr id="13" name="TextBox 12">
            <a:extLst>
              <a:ext uri="{FF2B5EF4-FFF2-40B4-BE49-F238E27FC236}">
                <a16:creationId xmlns:a16="http://schemas.microsoft.com/office/drawing/2014/main" id="{425FAF2C-E8D5-4815-8382-7176BF113215}"/>
              </a:ext>
            </a:extLst>
          </p:cNvPr>
          <p:cNvSpPr txBox="1"/>
          <p:nvPr/>
        </p:nvSpPr>
        <p:spPr>
          <a:xfrm>
            <a:off x="640080" y="2881692"/>
            <a:ext cx="4194703"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t>Data Model - prophet Evaluation </a:t>
            </a:r>
            <a:r>
              <a:rPr lang="en-US" sz="2000" b="1" cap="all">
                <a:solidFill>
                  <a:schemeClr val="bg1"/>
                </a:solidFill>
                <a:latin typeface="Century Gothic" panose="020B0502020202020204"/>
                <a:ea typeface="+mj-ea"/>
                <a:cs typeface="+mj-cs"/>
              </a:rPr>
              <a:t> using PLOTTING FORECAST AND </a:t>
            </a:r>
            <a:b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br>
            <a:r>
              <a:rPr kumimoji="0" lang="en-US" sz="2000" b="1" i="0" u="none" strike="noStrike" kern="1200" cap="all" spc="0" normalizeH="0" baseline="0" noProof="0">
                <a:ln>
                  <a:noFill/>
                </a:ln>
                <a:solidFill>
                  <a:schemeClr val="bg1"/>
                </a:solidFill>
                <a:effectLst/>
                <a:uLnTx/>
                <a:uFillTx/>
                <a:latin typeface="Century Gothic" panose="020B0502020202020204"/>
                <a:ea typeface="+mj-ea"/>
                <a:cs typeface="+mj-cs"/>
              </a:rPr>
              <a:t>MAPE PERFORMANCE METRICS</a:t>
            </a:r>
          </a:p>
        </p:txBody>
      </p:sp>
      <p:pic>
        <p:nvPicPr>
          <p:cNvPr id="3" name="Picture 2">
            <a:extLst>
              <a:ext uri="{FF2B5EF4-FFF2-40B4-BE49-F238E27FC236}">
                <a16:creationId xmlns:a16="http://schemas.microsoft.com/office/drawing/2014/main" id="{7F7ADF2F-4948-4BC6-998C-A0AE56A2D449}"/>
              </a:ext>
            </a:extLst>
          </p:cNvPr>
          <p:cNvPicPr>
            <a:picLocks noChangeAspect="1"/>
          </p:cNvPicPr>
          <p:nvPr/>
        </p:nvPicPr>
        <p:blipFill>
          <a:blip r:embed="rId5"/>
          <a:stretch>
            <a:fillRect/>
          </a:stretch>
        </p:blipFill>
        <p:spPr>
          <a:xfrm>
            <a:off x="6045932" y="469036"/>
            <a:ext cx="6007607" cy="2826078"/>
          </a:xfrm>
          <a:prstGeom prst="rect">
            <a:avLst/>
          </a:prstGeom>
        </p:spPr>
      </p:pic>
      <p:pic>
        <p:nvPicPr>
          <p:cNvPr id="6" name="Picture 5">
            <a:extLst>
              <a:ext uri="{FF2B5EF4-FFF2-40B4-BE49-F238E27FC236}">
                <a16:creationId xmlns:a16="http://schemas.microsoft.com/office/drawing/2014/main" id="{A965329C-F087-4BF6-A1D0-F77F51214AE8}"/>
              </a:ext>
            </a:extLst>
          </p:cNvPr>
          <p:cNvPicPr>
            <a:picLocks noChangeAspect="1"/>
          </p:cNvPicPr>
          <p:nvPr/>
        </p:nvPicPr>
        <p:blipFill>
          <a:blip r:embed="rId6"/>
          <a:stretch>
            <a:fillRect/>
          </a:stretch>
        </p:blipFill>
        <p:spPr>
          <a:xfrm>
            <a:off x="5789724" y="3857414"/>
            <a:ext cx="5906012" cy="3025402"/>
          </a:xfrm>
          <a:prstGeom prst="rect">
            <a:avLst/>
          </a:prstGeom>
        </p:spPr>
      </p:pic>
      <p:sp>
        <p:nvSpPr>
          <p:cNvPr id="18" name="TextBox 17">
            <a:extLst>
              <a:ext uri="{FF2B5EF4-FFF2-40B4-BE49-F238E27FC236}">
                <a16:creationId xmlns:a16="http://schemas.microsoft.com/office/drawing/2014/main" id="{D1FBDDC1-441C-4735-8CEA-DFFD74893A6F}"/>
              </a:ext>
            </a:extLst>
          </p:cNvPr>
          <p:cNvSpPr txBox="1"/>
          <p:nvPr/>
        </p:nvSpPr>
        <p:spPr>
          <a:xfrm>
            <a:off x="7337889" y="3295114"/>
            <a:ext cx="2351048"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lang="en-US" sz="1200" b="1" cap="all">
                <a:latin typeface="Century Gothic" panose="020B0502020202020204"/>
                <a:ea typeface="+mj-ea"/>
                <a:cs typeface="+mj-cs"/>
              </a:rPr>
              <a:t>Performance – metrics </a:t>
            </a:r>
            <a:r>
              <a:rPr kumimoji="0" lang="en-US" sz="2000" b="1" i="0" u="none" strike="noStrike" kern="1200" cap="all" spc="0" normalizeH="0" baseline="0" noProof="0">
                <a:ln>
                  <a:noFill/>
                </a:ln>
                <a:effectLst/>
                <a:uLnTx/>
                <a:uFillTx/>
                <a:latin typeface="Century Gothic" panose="020B0502020202020204"/>
                <a:ea typeface="+mj-ea"/>
                <a:cs typeface="+mj-cs"/>
              </a:rPr>
              <a:t> </a:t>
            </a:r>
          </a:p>
        </p:txBody>
      </p:sp>
      <p:sp>
        <p:nvSpPr>
          <p:cNvPr id="22" name="TextBox 21">
            <a:extLst>
              <a:ext uri="{FF2B5EF4-FFF2-40B4-BE49-F238E27FC236}">
                <a16:creationId xmlns:a16="http://schemas.microsoft.com/office/drawing/2014/main" id="{E43475C1-8E1E-478E-AEDC-E4813FE4DCEC}"/>
              </a:ext>
            </a:extLst>
          </p:cNvPr>
          <p:cNvSpPr txBox="1"/>
          <p:nvPr/>
        </p:nvSpPr>
        <p:spPr>
          <a:xfrm>
            <a:off x="5421085" y="158620"/>
            <a:ext cx="593427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1200" b="1" i="0" u="none" strike="noStrike" kern="1200" cap="all" spc="0" normalizeH="0" baseline="0" noProof="0">
                <a:ln>
                  <a:noFill/>
                </a:ln>
                <a:effectLst/>
                <a:uLnTx/>
                <a:uFillTx/>
                <a:latin typeface="Century Gothic" panose="020B0502020202020204"/>
                <a:ea typeface="+mj-ea"/>
                <a:cs typeface="+mj-cs"/>
              </a:rPr>
              <a:t>Prophet – blue forecast on actual trend line</a:t>
            </a:r>
            <a:r>
              <a:rPr kumimoji="0" lang="en-US" sz="2000" b="1" i="0" u="none" strike="noStrike" kern="1200" cap="all" spc="0" normalizeH="0" baseline="0" noProof="0">
                <a:ln>
                  <a:noFill/>
                </a:ln>
                <a:effectLst/>
                <a:uLnTx/>
                <a:uFillTx/>
                <a:latin typeface="Century Gothic" panose="020B0502020202020204"/>
                <a:ea typeface="+mj-ea"/>
                <a:cs typeface="+mj-cs"/>
              </a:rPr>
              <a:t> </a:t>
            </a:r>
          </a:p>
        </p:txBody>
      </p:sp>
      <p:pic>
        <p:nvPicPr>
          <p:cNvPr id="2" name="Audio 1">
            <a:hlinkClick r:id="" action="ppaction://media"/>
            <a:extLst>
              <a:ext uri="{FF2B5EF4-FFF2-40B4-BE49-F238E27FC236}">
                <a16:creationId xmlns:a16="http://schemas.microsoft.com/office/drawing/2014/main" id="{37CCFA59-15D6-4109-A68E-56F1750949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35043112"/>
      </p:ext>
    </p:extLst>
  </p:cSld>
  <p:clrMapOvr>
    <a:masterClrMapping/>
  </p:clrMapOvr>
  <mc:AlternateContent xmlns:mc="http://schemas.openxmlformats.org/markup-compatibility/2006" xmlns:p14="http://schemas.microsoft.com/office/powerpoint/2010/main">
    <mc:Choice Requires="p14">
      <p:transition spd="slow" p14:dur="2000" advTm="45628"/>
    </mc:Choice>
    <mc:Fallback xmlns="">
      <p:transition spd="slow" advTm="45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77" name="Freeform: Shape 7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9A4668-0A50-4AA4-812A-C2A5B4B4D88F}"/>
              </a:ext>
            </a:extLst>
          </p:cNvPr>
          <p:cNvSpPr>
            <a:spLocks noGrp="1"/>
          </p:cNvSpPr>
          <p:nvPr>
            <p:ph type="title"/>
          </p:nvPr>
        </p:nvSpPr>
        <p:spPr>
          <a:xfrm>
            <a:off x="765051" y="662400"/>
            <a:ext cx="3384000" cy="1492132"/>
          </a:xfrm>
        </p:spPr>
        <p:txBody>
          <a:bodyPr anchor="t">
            <a:normAutofit/>
          </a:bodyPr>
          <a:lstStyle/>
          <a:p>
            <a:r>
              <a:rPr lang="en-US">
                <a:solidFill>
                  <a:schemeClr val="bg1"/>
                </a:solidFill>
              </a:rPr>
              <a:t>Trip Duration</a:t>
            </a:r>
          </a:p>
        </p:txBody>
      </p:sp>
      <p:pic>
        <p:nvPicPr>
          <p:cNvPr id="1028" name="Picture 4" descr="Chart, bar chart&#10;&#10;Description automatically generated">
            <a:extLst>
              <a:ext uri="{FF2B5EF4-FFF2-40B4-BE49-F238E27FC236}">
                <a16:creationId xmlns:a16="http://schemas.microsoft.com/office/drawing/2014/main" id="{CA3F39B0-DA8A-4F2A-94AB-8D2D6185252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11053" y="1008291"/>
            <a:ext cx="6014185" cy="48414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86D29291-1B5D-4762-95B5-37F7ED796D80}"/>
              </a:ext>
            </a:extLst>
          </p:cNvPr>
          <p:cNvGraphicFramePr>
            <a:graphicFrameLocks noGrp="1"/>
          </p:cNvGraphicFramePr>
          <p:nvPr>
            <p:ph idx="1"/>
            <p:extLst>
              <p:ext uri="{D42A27DB-BD31-4B8C-83A1-F6EECF244321}">
                <p14:modId xmlns:p14="http://schemas.microsoft.com/office/powerpoint/2010/main" val="866100258"/>
              </p:ext>
            </p:extLst>
          </p:nvPr>
        </p:nvGraphicFramePr>
        <p:xfrm>
          <a:off x="765051" y="2286000"/>
          <a:ext cx="3384000" cy="384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4709EEFE-26FF-4480-9617-CBDD43F6E9F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05806753"/>
      </p:ext>
    </p:extLst>
  </p:cSld>
  <p:clrMapOvr>
    <a:masterClrMapping/>
  </p:clrMapOvr>
  <mc:AlternateContent xmlns:mc="http://schemas.openxmlformats.org/markup-compatibility/2006" xmlns:p14="http://schemas.microsoft.com/office/powerpoint/2010/main">
    <mc:Choice Requires="p14">
      <p:transition spd="slow" p14:dur="2000" advTm="26332"/>
    </mc:Choice>
    <mc:Fallback xmlns="">
      <p:transition spd="slow" advTm="26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green treetops">
            <a:extLst>
              <a:ext uri="{FF2B5EF4-FFF2-40B4-BE49-F238E27FC236}">
                <a16:creationId xmlns:a16="http://schemas.microsoft.com/office/drawing/2014/main" id="{96D57EDA-1AA3-4F41-A073-412BF3FFDE87}"/>
              </a:ext>
            </a:extLst>
          </p:cNvPr>
          <p:cNvPicPr>
            <a:picLocks noChangeAspect="1"/>
          </p:cNvPicPr>
          <p:nvPr/>
        </p:nvPicPr>
        <p:blipFill rotWithShape="1">
          <a:blip r:embed="rId5"/>
          <a:srcRect l="781" t="23391" r="8310"/>
          <a:stretch/>
        </p:blipFill>
        <p:spPr>
          <a:xfrm>
            <a:off x="19" y="0"/>
            <a:ext cx="12191981" cy="6857990"/>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83B1D-DA0E-42C7-A1D3-976F67A3D872}"/>
              </a:ext>
            </a:extLst>
          </p:cNvPr>
          <p:cNvSpPr>
            <a:spLocks noGrp="1"/>
          </p:cNvSpPr>
          <p:nvPr>
            <p:ph type="title"/>
          </p:nvPr>
        </p:nvSpPr>
        <p:spPr>
          <a:xfrm>
            <a:off x="285301" y="399507"/>
            <a:ext cx="4936180" cy="856170"/>
          </a:xfrm>
        </p:spPr>
        <p:txBody>
          <a:bodyPr vert="horz" lIns="91440" tIns="45720" rIns="91440" bIns="45720" rtlCol="0" anchor="b">
            <a:normAutofit/>
          </a:bodyPr>
          <a:lstStyle/>
          <a:p>
            <a:r>
              <a:rPr lang="en-US" sz="3200"/>
              <a:t>Random Forest Regression</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21DEB4-9A3F-4A9E-9241-CA9BA7D63257}"/>
              </a:ext>
            </a:extLst>
          </p:cNvPr>
          <p:cNvSpPr>
            <a:spLocks noGrp="1"/>
          </p:cNvSpPr>
          <p:nvPr>
            <p:ph idx="1"/>
          </p:nvPr>
        </p:nvSpPr>
        <p:spPr>
          <a:xfrm>
            <a:off x="787597" y="1564254"/>
            <a:ext cx="9078562" cy="592975"/>
          </a:xfrm>
        </p:spPr>
        <p:txBody>
          <a:bodyPr vert="horz" lIns="91440" tIns="45720" rIns="91440" bIns="45720" rtlCol="0" anchor="ctr">
            <a:normAutofit/>
          </a:bodyPr>
          <a:lstStyle/>
          <a:p>
            <a:pPr marL="0" indent="0">
              <a:buNone/>
            </a:pPr>
            <a:r>
              <a:rPr lang="en-US" sz="2000"/>
              <a:t>One model that has been explored has been a random forest regression model. </a:t>
            </a:r>
          </a:p>
        </p:txBody>
      </p:sp>
      <p:sp>
        <p:nvSpPr>
          <p:cNvPr id="4" name="TextBox 3">
            <a:extLst>
              <a:ext uri="{FF2B5EF4-FFF2-40B4-BE49-F238E27FC236}">
                <a16:creationId xmlns:a16="http://schemas.microsoft.com/office/drawing/2014/main" id="{6AADC3B4-400C-4EE6-8F8D-E2F6D3C1DB3B}"/>
              </a:ext>
            </a:extLst>
          </p:cNvPr>
          <p:cNvSpPr txBox="1"/>
          <p:nvPr/>
        </p:nvSpPr>
        <p:spPr>
          <a:xfrm>
            <a:off x="1485544" y="2387839"/>
            <a:ext cx="9220912" cy="646331"/>
          </a:xfrm>
          <a:prstGeom prst="rect">
            <a:avLst/>
          </a:prstGeom>
          <a:noFill/>
        </p:spPr>
        <p:txBody>
          <a:bodyPr wrap="square" rtlCol="0">
            <a:spAutoFit/>
          </a:bodyPr>
          <a:lstStyle/>
          <a:p>
            <a:r>
              <a:rPr lang="en-US"/>
              <a:t>But before getting into the model, we needed to deal with a tiny elephant in the room.… or data rather. </a:t>
            </a:r>
          </a:p>
        </p:txBody>
      </p:sp>
      <p:sp>
        <p:nvSpPr>
          <p:cNvPr id="6" name="TextBox 5">
            <a:extLst>
              <a:ext uri="{FF2B5EF4-FFF2-40B4-BE49-F238E27FC236}">
                <a16:creationId xmlns:a16="http://schemas.microsoft.com/office/drawing/2014/main" id="{293DC0BA-C94B-4878-B556-951F5622EA83}"/>
              </a:ext>
            </a:extLst>
          </p:cNvPr>
          <p:cNvSpPr txBox="1"/>
          <p:nvPr/>
        </p:nvSpPr>
        <p:spPr>
          <a:xfrm>
            <a:off x="2563738" y="3205269"/>
            <a:ext cx="9443103" cy="646331"/>
          </a:xfrm>
          <a:prstGeom prst="rect">
            <a:avLst/>
          </a:prstGeom>
          <a:noFill/>
        </p:spPr>
        <p:txBody>
          <a:bodyPr wrap="square" rtlCol="0">
            <a:spAutoFit/>
          </a:bodyPr>
          <a:lstStyle/>
          <a:p>
            <a:r>
              <a:rPr lang="en-US"/>
              <a:t>When examining the data, we found rides with durations of zero seconds all the way up to 80000 seconds (around 22 hours)</a:t>
            </a:r>
          </a:p>
        </p:txBody>
      </p:sp>
      <p:sp>
        <p:nvSpPr>
          <p:cNvPr id="7" name="TextBox 6">
            <a:extLst>
              <a:ext uri="{FF2B5EF4-FFF2-40B4-BE49-F238E27FC236}">
                <a16:creationId xmlns:a16="http://schemas.microsoft.com/office/drawing/2014/main" id="{0357AD11-E32A-48CF-B3BA-983C71943329}"/>
              </a:ext>
            </a:extLst>
          </p:cNvPr>
          <p:cNvSpPr txBox="1"/>
          <p:nvPr/>
        </p:nvSpPr>
        <p:spPr>
          <a:xfrm>
            <a:off x="215108" y="5607015"/>
            <a:ext cx="9651051" cy="646331"/>
          </a:xfrm>
          <a:prstGeom prst="rect">
            <a:avLst/>
          </a:prstGeom>
          <a:noFill/>
        </p:spPr>
        <p:txBody>
          <a:bodyPr wrap="square" rtlCol="0">
            <a:spAutoFit/>
          </a:bodyPr>
          <a:lstStyle/>
          <a:p>
            <a:r>
              <a:rPr lang="en-US"/>
              <a:t>Ultimately, the decision was made to utilize only the rides that were at least 60 seconds and no more than 2700 seconds (45 minutes) </a:t>
            </a:r>
          </a:p>
        </p:txBody>
      </p:sp>
      <p:pic>
        <p:nvPicPr>
          <p:cNvPr id="11" name="Picture 6">
            <a:extLst>
              <a:ext uri="{FF2B5EF4-FFF2-40B4-BE49-F238E27FC236}">
                <a16:creationId xmlns:a16="http://schemas.microsoft.com/office/drawing/2014/main" id="{49AD4F27-2231-46F7-83AE-ADE50C8D7C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1481" y="3577212"/>
            <a:ext cx="5792254" cy="199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3E92429B-D688-42AE-85CD-239FF5EF54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3711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168"/>
    </mc:Choice>
    <mc:Fallback xmlns="">
      <p:transition spd="slow" advTm="27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bldLst>
      <p:bldP spid="2" grpId="0"/>
    </p:bldLst>
  </p:timing>
  <p:extLst>
    <p:ext uri="{6950BFC3-D8DA-4A85-94F7-54DA5524770B}">
      <p188:commentRel xmlns:p188="http://schemas.microsoft.com/office/powerpoint/2018/8/main" r:id="rId4"/>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773</Words>
  <Application>Microsoft Office PowerPoint</Application>
  <PresentationFormat>Widescreen</PresentationFormat>
  <Paragraphs>85</Paragraphs>
  <Slides>15</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Amasis MT Pro</vt:lpstr>
      <vt:lpstr>Arial</vt:lpstr>
      <vt:lpstr>Calibri</vt:lpstr>
      <vt:lpstr>Calibri Light</vt:lpstr>
      <vt:lpstr>Century Gothic</vt:lpstr>
      <vt:lpstr>Wingdings 3</vt:lpstr>
      <vt:lpstr>Office Theme</vt:lpstr>
      <vt:lpstr>Time: The Final Frontier</vt:lpstr>
      <vt:lpstr>PowerPoint Presentation</vt:lpstr>
      <vt:lpstr>PowerPoint Presentation</vt:lpstr>
      <vt:lpstr>PowerPoint Presentation</vt:lpstr>
      <vt:lpstr>PowerPoint Presentation</vt:lpstr>
      <vt:lpstr>PowerPoint Presentation</vt:lpstr>
      <vt:lpstr>PowerPoint Presentation</vt:lpstr>
      <vt:lpstr>Trip Duration</vt:lpstr>
      <vt:lpstr>Random Forest Regression</vt:lpstr>
      <vt:lpstr>Random Forest Regression – The sequel</vt:lpstr>
      <vt:lpstr>Data Preparation on Monthly Record of FHV data from Taxi and Limousine Commission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Nosky</dc:creator>
  <cp:lastModifiedBy>Christopher Nosky</cp:lastModifiedBy>
  <cp:revision>1</cp:revision>
  <dcterms:created xsi:type="dcterms:W3CDTF">2022-01-31T00:19:09Z</dcterms:created>
  <dcterms:modified xsi:type="dcterms:W3CDTF">2022-03-04T04:55:31Z</dcterms:modified>
</cp:coreProperties>
</file>